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53"/>
  </p:notesMasterIdLst>
  <p:sldIdLst>
    <p:sldId id="323" r:id="rId2"/>
    <p:sldId id="403" r:id="rId3"/>
    <p:sldId id="452" r:id="rId4"/>
    <p:sldId id="404" r:id="rId5"/>
    <p:sldId id="405" r:id="rId6"/>
    <p:sldId id="406" r:id="rId7"/>
    <p:sldId id="407" r:id="rId8"/>
    <p:sldId id="408" r:id="rId9"/>
    <p:sldId id="409" r:id="rId10"/>
    <p:sldId id="410" r:id="rId11"/>
    <p:sldId id="411" r:id="rId12"/>
    <p:sldId id="453" r:id="rId13"/>
    <p:sldId id="466" r:id="rId14"/>
    <p:sldId id="467" r:id="rId15"/>
    <p:sldId id="456" r:id="rId16"/>
    <p:sldId id="470" r:id="rId17"/>
    <p:sldId id="471" r:id="rId18"/>
    <p:sldId id="415" r:id="rId19"/>
    <p:sldId id="468" r:id="rId20"/>
    <p:sldId id="421" r:id="rId21"/>
    <p:sldId id="422" r:id="rId22"/>
    <p:sldId id="423" r:id="rId23"/>
    <p:sldId id="469" r:id="rId24"/>
    <p:sldId id="465" r:id="rId25"/>
    <p:sldId id="419" r:id="rId26"/>
    <p:sldId id="417" r:id="rId27"/>
    <p:sldId id="418" r:id="rId28"/>
    <p:sldId id="472" r:id="rId29"/>
    <p:sldId id="449" r:id="rId30"/>
    <p:sldId id="450" r:id="rId31"/>
    <p:sldId id="451" r:id="rId32"/>
    <p:sldId id="439" r:id="rId33"/>
    <p:sldId id="440" r:id="rId34"/>
    <p:sldId id="441" r:id="rId35"/>
    <p:sldId id="442" r:id="rId36"/>
    <p:sldId id="443" r:id="rId37"/>
    <p:sldId id="444" r:id="rId38"/>
    <p:sldId id="445" r:id="rId39"/>
    <p:sldId id="446" r:id="rId40"/>
    <p:sldId id="447" r:id="rId41"/>
    <p:sldId id="436" r:id="rId42"/>
    <p:sldId id="413" r:id="rId43"/>
    <p:sldId id="459" r:id="rId44"/>
    <p:sldId id="460" r:id="rId45"/>
    <p:sldId id="461" r:id="rId46"/>
    <p:sldId id="463" r:id="rId47"/>
    <p:sldId id="462" r:id="rId48"/>
    <p:sldId id="464" r:id="rId49"/>
    <p:sldId id="457" r:id="rId50"/>
    <p:sldId id="437" r:id="rId51"/>
    <p:sldId id="438" r:id="rId5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50000" autoAdjust="0"/>
  </p:normalViewPr>
  <p:slideViewPr>
    <p:cSldViewPr snapToGrid="0" snapToObjects="1">
      <p:cViewPr>
        <p:scale>
          <a:sx n="93" d="100"/>
          <a:sy n="93" d="100"/>
        </p:scale>
        <p:origin x="144" y="584"/>
      </p:cViewPr>
      <p:guideLst>
        <p:guide orient="horz" pos="2160"/>
        <p:guide pos="381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80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50.png>
</file>

<file path=ppt/media/image500.png>
</file>

<file path=ppt/media/image51.png>
</file>

<file path=ppt/media/image52.png>
</file>

<file path=ppt/media/image53.png>
</file>

<file path=ppt/media/image54.png>
</file>

<file path=ppt/media/image55.png>
</file>

<file path=ppt/media/image550.png>
</file>

<file path=ppt/media/image56.png>
</file>

<file path=ppt/media/image560.png>
</file>

<file path=ppt/media/image57.png>
</file>

<file path=ppt/media/image570.png>
</file>

<file path=ppt/media/image58.png>
</file>

<file path=ppt/media/image59.png>
</file>

<file path=ppt/media/image590.png>
</file>

<file path=ppt/media/image6.png>
</file>

<file path=ppt/media/image60.png>
</file>

<file path=ppt/media/image60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728AC-4B4F-4348-A192-856689668E8F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51C37-763A-A544-96C6-A43233B49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68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57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</a:t>
            </a: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 and Kevin Rader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257800" y="6400800"/>
            <a:ext cx="18036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, Protopapas, Rader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57800" y="6400800"/>
            <a:ext cx="18036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, Protopapas, Rader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57800" y="6400800"/>
            <a:ext cx="18036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, Protopapas, Rader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57800" y="6400800"/>
            <a:ext cx="18036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, Protopapas, Rader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3F251-9293-E549-ADD9-CEA99722651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64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2.PNG"/><Relationship Id="rId12" Type="http://schemas.openxmlformats.org/officeDocument/2006/relationships/image" Target="../media/image43.PNG"/><Relationship Id="rId13" Type="http://schemas.openxmlformats.org/officeDocument/2006/relationships/image" Target="../media/image44.PNG"/><Relationship Id="rId14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7" Type="http://schemas.openxmlformats.org/officeDocument/2006/relationships/image" Target="../media/image38.PNG"/><Relationship Id="rId8" Type="http://schemas.openxmlformats.org/officeDocument/2006/relationships/image" Target="../media/image39.PNG"/><Relationship Id="rId9" Type="http://schemas.openxmlformats.org/officeDocument/2006/relationships/image" Target="../media/image40.PNG"/><Relationship Id="rId10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50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4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4" Type="http://schemas.openxmlformats.org/officeDocument/2006/relationships/oleObject" Target="../embeddings/oleObject2.bin"/><Relationship Id="rId5" Type="http://schemas.openxmlformats.org/officeDocument/2006/relationships/image" Target="../media/image58.emf"/><Relationship Id="rId6" Type="http://schemas.openxmlformats.org/officeDocument/2006/relationships/image" Target="../media/image60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png"/><Relationship Id="rId3" Type="http://schemas.openxmlformats.org/officeDocument/2006/relationships/image" Target="../media/image6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4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4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0.png"/><Relationship Id="rId4" Type="http://schemas.openxmlformats.org/officeDocument/2006/relationships/image" Target="../media/image57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0.png"/><Relationship Id="rId4" Type="http://schemas.openxmlformats.org/officeDocument/2006/relationships/image" Target="../media/image60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png"/><Relationship Id="rId3" Type="http://schemas.openxmlformats.org/officeDocument/2006/relationships/image" Target="../media/image7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png"/><Relationship Id="rId3" Type="http://schemas.openxmlformats.org/officeDocument/2006/relationships/image" Target="../media/image7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png"/><Relationship Id="rId3" Type="http://schemas.openxmlformats.org/officeDocument/2006/relationships/image" Target="../media/image7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png"/><Relationship Id="rId3" Type="http://schemas.openxmlformats.org/officeDocument/2006/relationships/image" Target="../media/image7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png"/><Relationship Id="rId3" Type="http://schemas.openxmlformats.org/officeDocument/2006/relationships/image" Target="../media/image7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png"/><Relationship Id="rId3" Type="http://schemas.openxmlformats.org/officeDocument/2006/relationships/image" Target="../media/image79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png"/><Relationship Id="rId3" Type="http://schemas.openxmlformats.org/officeDocument/2006/relationships/image" Target="../media/image8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4" Type="http://schemas.openxmlformats.org/officeDocument/2006/relationships/image" Target="../media/image84.png"/><Relationship Id="rId5" Type="http://schemas.openxmlformats.org/officeDocument/2006/relationships/image" Target="../media/image85.png"/><Relationship Id="rId6" Type="http://schemas.openxmlformats.org/officeDocument/2006/relationships/image" Target="../media/image86.png"/><Relationship Id="rId7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17.png"/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</a:t>
            </a:r>
            <a:r>
              <a:rPr lang="en-US" dirty="0" smtClean="0"/>
              <a:t>18</a:t>
            </a:r>
            <a:r>
              <a:rPr lang="en-US" dirty="0" smtClean="0"/>
              <a:t>: Anatomy of 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40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2922864" y="2204535"/>
            <a:ext cx="5131983" cy="2966064"/>
            <a:chOff x="-2818142" y="1299411"/>
            <a:chExt cx="7959809" cy="4600426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358150"/>
              <a:ext cx="2098471" cy="354168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599852"/>
            <a:ext cx="2553320" cy="1179095"/>
            <a:chOff x="3312867" y="1299411"/>
            <a:chExt cx="3960251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1745005"/>
              <a:ext cx="2131451" cy="46880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1" idx="2"/>
          </p:cNvCxnSpPr>
          <p:nvPr/>
        </p:nvCxnSpPr>
        <p:spPr>
          <a:xfrm>
            <a:off x="2901601" y="3189400"/>
            <a:ext cx="1397526" cy="243224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blipFill rotWithShape="0">
                <a:blip r:embed="rId4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blipFill rotWithShape="0"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/>
          <p:cNvGrpSpPr/>
          <p:nvPr/>
        </p:nvGrpSpPr>
        <p:grpSpPr>
          <a:xfrm>
            <a:off x="4275826" y="2297595"/>
            <a:ext cx="1179095" cy="1179095"/>
            <a:chOff x="4299129" y="2129588"/>
            <a:chExt cx="1179095" cy="1179095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4299129" y="21295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/>
                <p:cNvSpPr txBox="1"/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2" name="TextBox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/>
          <p:cNvGrpSpPr/>
          <p:nvPr/>
        </p:nvGrpSpPr>
        <p:grpSpPr>
          <a:xfrm>
            <a:off x="4299127" y="5032098"/>
            <a:ext cx="1179095" cy="1179095"/>
            <a:chOff x="4299129" y="4110788"/>
            <a:chExt cx="1179095" cy="1179095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52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4" name="TextBox 43"/>
          <p:cNvSpPr txBox="1"/>
          <p:nvPr/>
        </p:nvSpPr>
        <p:spPr>
          <a:xfrm>
            <a:off x="1522530" y="922533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Input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925600" y="964475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1,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44815" y="961900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</a:t>
            </a:r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utput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581051"/>
            <a:ext cx="2555358" cy="1179095"/>
            <a:chOff x="3439720" y="1249823"/>
            <a:chExt cx="3963412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2" cy="67932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Straight Arrow Connector 70"/>
          <p:cNvCxnSpPr>
            <a:stCxn id="67" idx="6"/>
            <a:endCxn id="74" idx="2"/>
          </p:cNvCxnSpPr>
          <p:nvPr/>
        </p:nvCxnSpPr>
        <p:spPr>
          <a:xfrm>
            <a:off x="8054847" y="2794083"/>
            <a:ext cx="1365318" cy="134857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6854487" y="4142659"/>
            <a:ext cx="2565678" cy="2041860"/>
            <a:chOff x="6854487" y="3672396"/>
            <a:chExt cx="2565678" cy="2041860"/>
          </a:xfrm>
        </p:grpSpPr>
        <p:grpSp>
          <p:nvGrpSpPr>
            <p:cNvPr id="60" name="Group 59"/>
            <p:cNvGrpSpPr/>
            <p:nvPr/>
          </p:nvGrpSpPr>
          <p:grpSpPr>
            <a:xfrm>
              <a:off x="6854487" y="3672396"/>
              <a:ext cx="2565678" cy="2041860"/>
              <a:chOff x="3312867" y="548811"/>
              <a:chExt cx="3979419" cy="3166965"/>
            </a:xfrm>
          </p:grpSpPr>
          <p:sp>
            <p:nvSpPr>
              <p:cNvPr id="61" name="Oval 60"/>
              <p:cNvSpPr>
                <a:spLocks noChangeAspect="1"/>
              </p:cNvSpPr>
              <p:nvPr/>
            </p:nvSpPr>
            <p:spPr>
              <a:xfrm>
                <a:off x="3312867" y="1886976"/>
                <a:ext cx="1828800" cy="1828800"/>
              </a:xfrm>
              <a:prstGeom prst="ellipse">
                <a:avLst/>
              </a:prstGeom>
              <a:noFill/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1" idx="6"/>
                <a:endCxn id="74" idx="2"/>
              </p:cNvCxnSpPr>
              <p:nvPr/>
            </p:nvCxnSpPr>
            <p:spPr>
              <a:xfrm flipV="1">
                <a:off x="5141667" y="548811"/>
                <a:ext cx="2150619" cy="225256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TextBox 72"/>
                <p:cNvSpPr txBox="1"/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𝑛𝑚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3" name="TextBox 7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4" name="Oval 73"/>
          <p:cNvSpPr>
            <a:spLocks noChangeAspect="1"/>
          </p:cNvSpPr>
          <p:nvPr/>
        </p:nvSpPr>
        <p:spPr>
          <a:xfrm>
            <a:off x="9420165" y="3553111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961900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</a:t>
            </a:r>
            <a:r>
              <a:rPr lang="en-US" sz="24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995029" y="3963571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 smtClean="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 rot="16200000">
            <a:off x="4581558" y="3934985"/>
            <a:ext cx="31216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 smtClean="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60223" y="3883115"/>
            <a:ext cx="660400" cy="5969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46009" y="3244334"/>
            <a:ext cx="10999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>
                <a:latin typeface="Karla" charset="0"/>
                <a:ea typeface="Karla" charset="0"/>
                <a:cs typeface="Karla" charset="0"/>
              </a:rPr>
              <a:t>m nodes</a:t>
            </a:r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190992" y="1427024"/>
            <a:ext cx="1404552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Cambria Math" charset="0"/>
                <a:ea typeface="Cambria Math" charset="0"/>
                <a:cs typeface="Cambria Math" charset="0"/>
              </a:rPr>
              <a:t>m</a:t>
            </a:r>
            <a:r>
              <a:rPr lang="en-US" sz="2400" dirty="0">
                <a:latin typeface="Karla" charset="0"/>
                <a:ea typeface="Karla" charset="0"/>
                <a:cs typeface="Karla" charset="0"/>
              </a:rPr>
              <a:t> nodes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119417" y="6323020"/>
            <a:ext cx="10012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will talk later about the choice of the number of nodes.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120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2922864" y="2204535"/>
            <a:ext cx="5131983" cy="2966064"/>
            <a:chOff x="-2818142" y="1299411"/>
            <a:chExt cx="7959809" cy="4600426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358150"/>
              <a:ext cx="2098471" cy="354168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599852"/>
            <a:ext cx="2553320" cy="1179095"/>
            <a:chOff x="3312867" y="1299411"/>
            <a:chExt cx="3960251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1745005"/>
              <a:ext cx="2131451" cy="46880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1" idx="2"/>
          </p:cNvCxnSpPr>
          <p:nvPr/>
        </p:nvCxnSpPr>
        <p:spPr>
          <a:xfrm>
            <a:off x="2901601" y="3189400"/>
            <a:ext cx="1397526" cy="243224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blipFill rotWithShape="0">
                <a:blip r:embed="rId4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blipFill rotWithShape="0"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/>
          <p:cNvGrpSpPr/>
          <p:nvPr/>
        </p:nvGrpSpPr>
        <p:grpSpPr>
          <a:xfrm>
            <a:off x="4275826" y="2297595"/>
            <a:ext cx="1179095" cy="1179095"/>
            <a:chOff x="4299129" y="2129588"/>
            <a:chExt cx="1179095" cy="1179095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4299129" y="21295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/>
                <p:cNvSpPr txBox="1"/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2" name="TextBox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/>
          <p:cNvGrpSpPr/>
          <p:nvPr/>
        </p:nvGrpSpPr>
        <p:grpSpPr>
          <a:xfrm>
            <a:off x="4299127" y="5032098"/>
            <a:ext cx="1179095" cy="1179095"/>
            <a:chOff x="4299129" y="4110788"/>
            <a:chExt cx="1179095" cy="1179095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52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4" name="TextBox 43"/>
          <p:cNvSpPr txBox="1"/>
          <p:nvPr/>
        </p:nvSpPr>
        <p:spPr>
          <a:xfrm>
            <a:off x="1522530" y="922533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Input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925600" y="964475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1,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44815" y="961900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</a:t>
            </a:r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utput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581051"/>
            <a:ext cx="2555358" cy="1179095"/>
            <a:chOff x="3439720" y="1249823"/>
            <a:chExt cx="3963412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2" cy="67932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Straight Arrow Connector 70"/>
          <p:cNvCxnSpPr>
            <a:stCxn id="67" idx="6"/>
            <a:endCxn id="74" idx="2"/>
          </p:cNvCxnSpPr>
          <p:nvPr/>
        </p:nvCxnSpPr>
        <p:spPr>
          <a:xfrm>
            <a:off x="8054847" y="2794083"/>
            <a:ext cx="1365318" cy="134857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6854487" y="4142659"/>
            <a:ext cx="2565678" cy="2041860"/>
            <a:chOff x="6854487" y="3672396"/>
            <a:chExt cx="2565678" cy="2041860"/>
          </a:xfrm>
        </p:grpSpPr>
        <p:grpSp>
          <p:nvGrpSpPr>
            <p:cNvPr id="60" name="Group 59"/>
            <p:cNvGrpSpPr/>
            <p:nvPr/>
          </p:nvGrpSpPr>
          <p:grpSpPr>
            <a:xfrm>
              <a:off x="6854487" y="3672396"/>
              <a:ext cx="2565678" cy="2041860"/>
              <a:chOff x="3312867" y="548811"/>
              <a:chExt cx="3979419" cy="3166965"/>
            </a:xfrm>
          </p:grpSpPr>
          <p:sp>
            <p:nvSpPr>
              <p:cNvPr id="61" name="Oval 60"/>
              <p:cNvSpPr>
                <a:spLocks noChangeAspect="1"/>
              </p:cNvSpPr>
              <p:nvPr/>
            </p:nvSpPr>
            <p:spPr>
              <a:xfrm>
                <a:off x="3312867" y="1886976"/>
                <a:ext cx="1828800" cy="1828800"/>
              </a:xfrm>
              <a:prstGeom prst="ellipse">
                <a:avLst/>
              </a:prstGeom>
              <a:noFill/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1" idx="6"/>
                <a:endCxn id="74" idx="2"/>
              </p:cNvCxnSpPr>
              <p:nvPr/>
            </p:nvCxnSpPr>
            <p:spPr>
              <a:xfrm flipV="1">
                <a:off x="5141667" y="548811"/>
                <a:ext cx="2150619" cy="225256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TextBox 72"/>
                <p:cNvSpPr txBox="1"/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𝑛𝑚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3" name="TextBox 7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4" name="Oval 73"/>
          <p:cNvSpPr>
            <a:spLocks noChangeAspect="1"/>
          </p:cNvSpPr>
          <p:nvPr/>
        </p:nvSpPr>
        <p:spPr>
          <a:xfrm>
            <a:off x="9420165" y="3553111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961900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</a:t>
            </a:r>
            <a:r>
              <a:rPr lang="en-US" sz="24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995029" y="3963571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 smtClean="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 rot="16200000">
            <a:off x="4581558" y="3934985"/>
            <a:ext cx="31216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 smtClean="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60223" y="3883115"/>
            <a:ext cx="660400" cy="5969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46009" y="3244334"/>
            <a:ext cx="10999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>
                <a:latin typeface="Karla" charset="0"/>
                <a:ea typeface="Karla" charset="0"/>
                <a:cs typeface="Karla" charset="0"/>
              </a:rPr>
              <a:t>m nodes</a:t>
            </a:r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190992" y="1427024"/>
            <a:ext cx="140455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Cambria Math" charset="0"/>
                <a:ea typeface="Cambria Math" charset="0"/>
                <a:cs typeface="Cambria Math" charset="0"/>
              </a:rPr>
              <a:t>m</a:t>
            </a:r>
            <a:r>
              <a:rPr lang="en-US" sz="2400" dirty="0">
                <a:latin typeface="Karla" charset="0"/>
                <a:ea typeface="Karla" charset="0"/>
                <a:cs typeface="Karla" charset="0"/>
              </a:rPr>
              <a:t> nodes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321200" y="6312223"/>
            <a:ext cx="10012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Number of inputs 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is specified by the data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0" name="Rectangle 39"/>
          <p:cNvSpPr/>
          <p:nvPr/>
        </p:nvSpPr>
        <p:spPr>
          <a:xfrm rot="16200000">
            <a:off x="-469182" y="3619885"/>
            <a:ext cx="2927404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Number of inputs </a:t>
            </a:r>
            <a:r>
              <a:rPr lang="en-US" sz="2400" i="1" dirty="0" smtClean="0">
                <a:latin typeface="Cambria Math" charset="0"/>
                <a:ea typeface="Cambria Math" charset="0"/>
                <a:cs typeface="Cambria Math" charset="0"/>
              </a:rPr>
              <a:t>d</a:t>
            </a:r>
            <a:endParaRPr lang="en-US" sz="24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609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layers?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Representation Matters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109" y="1839967"/>
            <a:ext cx="4572000" cy="4572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803" y="1839967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83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Multiple Components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="" xmlns:a16="http://schemas.microsoft.com/office/drawing/2014/main" id="{2B00386C-07CD-46D8-B7BE-543B8BAA0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975" y="1159017"/>
            <a:ext cx="8452049" cy="498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22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= Repeated Compositions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93" y="1223729"/>
            <a:ext cx="11300311" cy="46971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402" y="2971800"/>
            <a:ext cx="914400" cy="914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810" y="1571679"/>
            <a:ext cx="914400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73" y="4485531"/>
            <a:ext cx="914400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060" y="1931850"/>
            <a:ext cx="914400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51" y="4000572"/>
            <a:ext cx="911942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51" y="2966211"/>
            <a:ext cx="918117" cy="914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0" y="1937514"/>
            <a:ext cx="914400" cy="914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1" y="2958738"/>
            <a:ext cx="914400" cy="914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0" y="3982611"/>
            <a:ext cx="914400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2952793"/>
            <a:ext cx="914400" cy="91131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1928920"/>
            <a:ext cx="914400" cy="9144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3973375"/>
            <a:ext cx="914400" cy="92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7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Hand-written digit recognition: MNIST data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948" y="2345397"/>
            <a:ext cx="5293388" cy="331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61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dirty="0" smtClean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b="1" dirty="0" smtClean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 smtClean="0"/>
              <a:t>Activation </a:t>
            </a:r>
            <a:r>
              <a:rPr lang="en-US" sz="2400" dirty="0"/>
              <a:t>function</a:t>
            </a:r>
            <a:endParaRPr lang="en-US" sz="2400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773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dirty="0" smtClean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dirty="0" smtClean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b="1" dirty="0" smtClean="0"/>
              <a:t>Activation </a:t>
            </a:r>
            <a:r>
              <a:rPr lang="en-US" sz="2400" b="1" dirty="0"/>
              <a:t>function</a:t>
            </a:r>
            <a:endParaRPr lang="en-US" sz="2400" b="1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3464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Activation function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</p:spPr>
            <p:txBody>
              <a:bodyPr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h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𝑓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(</m:t>
                      </m:r>
                      <m:sSup>
                        <m:sSupPr>
                          <m:ctrlPr>
                            <a:rPr lang="en-US" sz="2400" b="0" i="1" smtClean="0">
                              <a:latin typeface="Karla" charset="0"/>
                              <a:ea typeface="Karla" charset="0"/>
                              <a:cs typeface="Karla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Karla" charset="0"/>
                              <a:ea typeface="Karla" charset="0"/>
                              <a:cs typeface="Karla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Karla" charset="0"/>
                              <a:ea typeface="Karla" charset="0"/>
                              <a:cs typeface="Karla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𝑋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+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𝑏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The 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activation function should: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E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nsures not linearity</a:t>
                </a:r>
                <a:endParaRPr lang="en-US" sz="2400" i="1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sz="2400" i="1" dirty="0" smtClean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Ensure gradients remain large through hidden unit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Common choices are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Sigmoid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leaky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Generalized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MaxOut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softplus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tanh</a:t>
                </a:r>
                <a:endParaRPr lang="en-US" sz="2400" dirty="0" smtClean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swish 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	</a:t>
                </a:r>
                <a:endParaRPr lang="en-US" sz="2400" dirty="0" smtClean="0">
                  <a:latin typeface="Karla" charset="0"/>
                  <a:ea typeface="Karla" charset="0"/>
                  <a:cs typeface="Karla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  <a:blipFill rotWithShape="0">
                <a:blip r:embed="rId2"/>
                <a:stretch>
                  <a:fillRect l="-1004" b="-50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1861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Activation function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</p:spPr>
            <p:txBody>
              <a:bodyPr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h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𝑓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(</m:t>
                      </m:r>
                      <m:sSup>
                        <m:sSupPr>
                          <m:ctrlPr>
                            <a:rPr lang="en-US" sz="2400" b="0" i="1" smtClean="0">
                              <a:latin typeface="Karla" charset="0"/>
                              <a:ea typeface="Karla" charset="0"/>
                              <a:cs typeface="Karla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Karla" charset="0"/>
                              <a:ea typeface="Karla" charset="0"/>
                              <a:cs typeface="Karla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Karla" charset="0"/>
                              <a:ea typeface="Karla" charset="0"/>
                              <a:cs typeface="Karla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𝑋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+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𝑏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The 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activation function should: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E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nsures </a:t>
                </a:r>
                <a:r>
                  <a:rPr lang="en-US" sz="2400" b="1" dirty="0" smtClean="0">
                    <a:latin typeface="Karla" charset="0"/>
                    <a:ea typeface="Karla" charset="0"/>
                    <a:cs typeface="Karla" charset="0"/>
                  </a:rPr>
                  <a:t>not linearity</a:t>
                </a:r>
                <a:endParaRPr lang="en-US" sz="2400" b="1" i="1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sz="2400" i="1" dirty="0" smtClean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Ensure gradients remain large through hidden unit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Common choices are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Sigmoid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leaky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Generalized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MaxOut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softplus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tanh</a:t>
                </a:r>
                <a:endParaRPr lang="en-US" sz="2400" dirty="0" smtClean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swish 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	</a:t>
                </a:r>
                <a:endParaRPr lang="en-US" sz="2400" dirty="0" smtClean="0">
                  <a:latin typeface="Karla" charset="0"/>
                  <a:ea typeface="Karla" charset="0"/>
                  <a:cs typeface="Karla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  <a:blipFill rotWithShape="0">
                <a:blip r:embed="rId2"/>
                <a:stretch>
                  <a:fillRect l="-1004" b="-50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6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dirty="0" smtClean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dirty="0" smtClean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 smtClean="0"/>
              <a:t>Activation </a:t>
            </a:r>
            <a:r>
              <a:rPr lang="en-US" sz="2400" dirty="0"/>
              <a:t>function</a:t>
            </a:r>
            <a:endParaRPr lang="en-US" sz="2400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9503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Linear Models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05543" y="983807"/>
                <a:ext cx="8229600" cy="5083175"/>
              </a:xfrm>
            </p:spPr>
            <p:txBody>
              <a:bodyPr/>
              <a:lstStyle/>
              <a:p>
                <a:pPr>
                  <a:spcAft>
                    <a:spcPts val="600"/>
                  </a:spcAft>
                </a:pPr>
                <a:r>
                  <a:rPr lang="en-US" sz="2800" dirty="0" smtClean="0"/>
                  <a:t>Linear </a:t>
                </a:r>
                <a:r>
                  <a:rPr lang="en-US" sz="2800" dirty="0" smtClean="0"/>
                  <a:t>models:</a:t>
                </a:r>
                <a:endParaRPr lang="en-US" sz="2800" dirty="0" smtClean="0"/>
              </a:p>
              <a:p>
                <a:pPr lvl="1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 smtClean="0"/>
                  <a:t>Can be fit efficiently (via convex optimization)</a:t>
                </a:r>
              </a:p>
              <a:p>
                <a:pPr lvl="1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 smtClean="0"/>
                  <a:t>Limited model capacity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sz="2800" dirty="0" smtClean="0"/>
                  <a:t>Alternative:</a:t>
                </a:r>
              </a:p>
              <a:p>
                <a:pPr>
                  <a:spcAft>
                    <a:spcPts val="600"/>
                  </a:spcAft>
                </a:pPr>
                <a:endParaRPr lang="en-US" sz="4800" dirty="0"/>
              </a:p>
              <a:p>
                <a:pPr>
                  <a:spcAft>
                    <a:spcPts val="600"/>
                  </a:spcAft>
                </a:pPr>
                <a:r>
                  <a:rPr lang="en-US" sz="2800" dirty="0" smtClean="0"/>
                  <a:t>Where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en-US" sz="2800" dirty="0" smtClean="0"/>
                  <a:t> is a </a:t>
                </a:r>
                <a:r>
                  <a:rPr lang="en-US" sz="2800" i="1" dirty="0" smtClean="0">
                    <a:solidFill>
                      <a:srgbClr val="0000FF"/>
                    </a:solidFill>
                  </a:rPr>
                  <a:t>non-linear transform</a:t>
                </a:r>
              </a:p>
              <a:p>
                <a:pPr marL="457200" lvl="1" indent="0">
                  <a:spcAft>
                    <a:spcPts val="600"/>
                  </a:spcAft>
                  <a:buNone/>
                </a:pPr>
                <a:endParaRPr lang="en-US" dirty="0" smtClean="0"/>
              </a:p>
              <a:p>
                <a:pPr lvl="1">
                  <a:spcAft>
                    <a:spcPts val="600"/>
                  </a:spcAft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5543" y="983807"/>
                <a:ext cx="8229600" cy="5083175"/>
              </a:xfrm>
              <a:blipFill rotWithShape="0">
                <a:blip r:embed="rId4"/>
                <a:stretch>
                  <a:fillRect l="-1481" t="-11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0606067"/>
              </p:ext>
            </p:extLst>
          </p:nvPr>
        </p:nvGraphicFramePr>
        <p:xfrm>
          <a:off x="4705879" y="3076575"/>
          <a:ext cx="2780242" cy="70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231" name="Equation" r:id="rId5" imgW="901700" imgH="228600" progId="Equation.3">
                  <p:embed/>
                </p:oleObj>
              </mc:Choice>
              <mc:Fallback>
                <p:oleObj name="Equation" r:id="rId5" imgW="901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05879" y="3076575"/>
                        <a:ext cx="2780242" cy="704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2730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ML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Aft>
                    <a:spcPts val="1200"/>
                  </a:spcAft>
                </a:pPr>
                <a:r>
                  <a:rPr lang="en-US" sz="2800" dirty="0" smtClean="0"/>
                  <a:t>Manually engineer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endParaRPr lang="en-US" sz="2800" dirty="0" smtClean="0"/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 smtClean="0"/>
                  <a:t>Domain specific, enormous human effort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800" dirty="0" smtClean="0"/>
                  <a:t>Generic transform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 smtClean="0"/>
                  <a:t>Maps to a higher-dimensional space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 smtClean="0"/>
                  <a:t>Kernel methods: e.g. RBF kernels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 smtClean="0">
                    <a:solidFill>
                      <a:srgbClr val="0000FF"/>
                    </a:solidFill>
                  </a:rPr>
                  <a:t>Over fitting: does not generalize well to test set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 smtClean="0">
                    <a:solidFill>
                      <a:srgbClr val="0000FF"/>
                    </a:solidFill>
                  </a:rPr>
                  <a:t>Cannot encode enough prior </a:t>
                </a:r>
                <a:r>
                  <a:rPr lang="en-US" dirty="0" smtClean="0">
                    <a:solidFill>
                      <a:srgbClr val="0000FF"/>
                    </a:solidFill>
                  </a:rPr>
                  <a:t>information</a:t>
                </a:r>
                <a:endParaRPr lang="en-US" dirty="0" smtClean="0">
                  <a:solidFill>
                    <a:srgbClr val="0000FF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40" t="-2882" b="-1023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58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200" indent="-45720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 smtClean="0">
                    <a:solidFill>
                      <a:srgbClr val="0000FF"/>
                    </a:solidFill>
                    <a:latin typeface="Karla" charset="0"/>
                    <a:ea typeface="Karla" charset="0"/>
                    <a:cs typeface="Karla" charset="0"/>
                  </a:rPr>
                  <a:t>Directly learn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Karla" charset="0"/>
                        <a:cs typeface="Karla" charset="0"/>
                      </a:rPr>
                      <m:t>𝜙</m:t>
                    </m:r>
                  </m:oMath>
                </a14:m>
                <a:endParaRPr lang="en-US" sz="2400" dirty="0" smtClean="0">
                  <a:latin typeface="Karla" charset="0"/>
                  <a:ea typeface="Karla" charset="0"/>
                  <a:cs typeface="Karla" charset="0"/>
                </a:endParaRPr>
              </a:p>
              <a:p>
                <a:pPr marL="1200120" lvl="1" indent="-457200">
                  <a:spcAft>
                    <a:spcPts val="600"/>
                  </a:spcAft>
                  <a:buFont typeface="Arial" charset="0"/>
                  <a:buChar char="•"/>
                </a:pPr>
                <a:endParaRPr lang="en-US" dirty="0" smtClean="0">
                  <a:latin typeface="Karla" charset="0"/>
                  <a:ea typeface="Karla" charset="0"/>
                  <a:cs typeface="Karla" charset="0"/>
                </a:endParaRPr>
              </a:p>
              <a:p>
                <a:pPr marL="460375" lvl="1" indent="0"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;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𝜃</m:t>
                          </m:r>
                        </m:e>
                      </m:d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sz="2800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sz="2800" i="1">
                          <a:latin typeface="Cambria Math" charset="0"/>
                        </a:rPr>
                        <m:t>𝜙</m:t>
                      </m:r>
                      <m:r>
                        <a:rPr lang="en-US" sz="2800" i="1">
                          <a:latin typeface="Cambria Math" charset="0"/>
                        </a:rPr>
                        <m:t>(</m:t>
                      </m:r>
                      <m:r>
                        <a:rPr lang="en-US" sz="2800" i="1">
                          <a:latin typeface="Cambria Math" charset="0"/>
                        </a:rPr>
                        <m:t>𝑥</m:t>
                      </m:r>
                      <m:r>
                        <a:rPr lang="en-US" sz="2800" i="1">
                          <a:latin typeface="Cambria Math" charset="0"/>
                        </a:rPr>
                        <m:t>;</m:t>
                      </m:r>
                      <m:r>
                        <a:rPr lang="en-US" sz="2800" i="1">
                          <a:latin typeface="Cambria Math" charset="0"/>
                        </a:rPr>
                        <m:t>𝜃</m:t>
                      </m:r>
                      <m:r>
                        <a:rPr lang="en-US" sz="28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/>
                </a:r>
                <a:b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</a:b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/>
                </a:r>
                <a:b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</a:br>
                <a:endParaRPr lang="en-US" sz="2400" dirty="0" smtClean="0">
                  <a:latin typeface="Karla" charset="0"/>
                  <a:ea typeface="Karla" charset="0"/>
                  <a:cs typeface="Karla" charset="0"/>
                </a:endParaRPr>
              </a:p>
              <a:p>
                <a:pPr marL="457200" lvl="1" indent="-45720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l-GR" sz="2400" i="1">
                        <a:latin typeface="Cambria Math" charset="0"/>
                        <a:ea typeface="Karla" charset="0"/>
                        <a:cs typeface="Karla" charset="0"/>
                      </a:rPr>
                      <m:t>𝜃</m:t>
                    </m:r>
                  </m:oMath>
                </a14:m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are parameters of the 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transform</a:t>
                </a:r>
                <a:endParaRPr lang="en-US" sz="2400" i="1" dirty="0" smtClean="0">
                  <a:latin typeface="Karla" charset="0"/>
                  <a:ea typeface="Karla" charset="0"/>
                  <a:cs typeface="Karla" charset="0"/>
                </a:endParaRPr>
              </a:p>
              <a:p>
                <a:pPr marL="457200" indent="-457200">
                  <a:spcAft>
                    <a:spcPts val="600"/>
                  </a:spcAft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r>
                      <a:rPr lang="en-US" sz="2400" b="0" i="0" smtClean="0">
                        <a:latin typeface="Cambria Math" charset="0"/>
                        <a:ea typeface="Karla" charset="0"/>
                        <a:cs typeface="Karla" charset="0"/>
                      </a:rPr>
                      <m:t> </m:t>
                    </m:r>
                  </m:oMath>
                </a14:m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defines hidden layers </a:t>
                </a:r>
              </a:p>
              <a:p>
                <a:pPr marL="457200" indent="-45720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Non-convex optimization</a:t>
                </a:r>
              </a:p>
              <a:p>
                <a:pPr marL="457200" indent="-45720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Can encode prior beliefs, generalizes well 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lvl="1">
                  <a:spcAft>
                    <a:spcPts val="600"/>
                  </a:spcAft>
                </a:pPr>
                <a:endParaRPr lang="en-US" sz="1800" dirty="0">
                  <a:latin typeface="Karla" charset="0"/>
                  <a:ea typeface="Karla" charset="0"/>
                  <a:cs typeface="Karla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826" t="-2305" b="-108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4115253" y="1802442"/>
            <a:ext cx="65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5722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Activation function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</p:spPr>
            <p:txBody>
              <a:bodyPr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h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𝑓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(</m:t>
                      </m:r>
                      <m:sSup>
                        <m:sSupPr>
                          <m:ctrlPr>
                            <a:rPr lang="en-US" sz="2400" b="0" i="1" smtClean="0">
                              <a:latin typeface="Karla" charset="0"/>
                              <a:ea typeface="Karla" charset="0"/>
                              <a:cs typeface="Karla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Karla" charset="0"/>
                              <a:ea typeface="Karla" charset="0"/>
                              <a:cs typeface="Karla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Karla" charset="0"/>
                              <a:ea typeface="Karla" charset="0"/>
                              <a:cs typeface="Karla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𝑋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+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𝑏</m:t>
                      </m:r>
                      <m:r>
                        <a:rPr lang="en-US" sz="2400" b="0" i="1" smtClean="0">
                          <a:latin typeface="Karla" charset="0"/>
                          <a:ea typeface="Karla" charset="0"/>
                          <a:cs typeface="Karla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The 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activation function should: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E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nsures </a:t>
                </a:r>
                <a:r>
                  <a:rPr lang="en-US" sz="2400" b="1" dirty="0" smtClean="0">
                    <a:latin typeface="Karla" charset="0"/>
                    <a:ea typeface="Karla" charset="0"/>
                    <a:cs typeface="Karla" charset="0"/>
                  </a:rPr>
                  <a:t>not linearity</a:t>
                </a:r>
                <a:endParaRPr lang="en-US" sz="2400" b="1" i="1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sz="2400" i="1" dirty="0" smtClean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Ensure gradients remain large through hidden unit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</a:p>
              <a:p>
                <a:r>
                  <a:rPr lang="en-US" sz="2400" b="1" dirty="0">
                    <a:latin typeface="Karla" charset="0"/>
                    <a:ea typeface="Karla" charset="0"/>
                    <a:cs typeface="Karla" charset="0"/>
                  </a:rPr>
                  <a:t>Common choices are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Sigmoid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leaky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Generalized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MaxOut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softplus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tanh</a:t>
                </a:r>
                <a:endParaRPr lang="en-US" sz="2400" dirty="0" smtClean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swish 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	</a:t>
                </a:r>
                <a:endParaRPr lang="en-US" sz="2400" dirty="0" smtClean="0">
                  <a:latin typeface="Karla" charset="0"/>
                  <a:ea typeface="Karla" charset="0"/>
                  <a:cs typeface="Karla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  <a:blipFill rotWithShape="0">
                <a:blip r:embed="rId2"/>
                <a:stretch>
                  <a:fillRect l="-1004" b="-50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339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500" y="0"/>
            <a:ext cx="69743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89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Relu</a:t>
            </a:r>
            <a:r>
              <a:rPr lang="en-US" dirty="0" smtClean="0"/>
              <a:t> and </a:t>
            </a:r>
            <a:r>
              <a:rPr lang="en-US" dirty="0" err="1" smtClean="0"/>
              <a:t>Softplus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278777" y="3252651"/>
            <a:ext cx="121484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2183" y="600169"/>
            <a:ext cx="7315200" cy="3657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550210" y="3196727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-b/W</a:t>
            </a:r>
            <a:endParaRPr lang="en-US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983" y="600169"/>
            <a:ext cx="7315200" cy="36576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2183" y="3429000"/>
            <a:ext cx="7315200" cy="3657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109" y="3429000"/>
            <a:ext cx="73152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76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Generalized </a:t>
            </a:r>
            <a:r>
              <a:rPr lang="en-US" dirty="0" err="1" smtClean="0"/>
              <a:t>ReLU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21026" y="1176132"/>
                <a:ext cx="8229600" cy="4864425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 smtClean="0"/>
                  <a:t>Generalization: For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&gt;0</m:t>
                    </m:r>
                  </m:oMath>
                </a14:m>
                <a:endParaRPr lang="en-US" sz="2400" dirty="0" smtClean="0"/>
              </a:p>
              <a:p>
                <a:endParaRPr lang="en-US" sz="2400" dirty="0" smtClean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, 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𝛼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𝛼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charset="0"/>
                                </a:rPr>
                                <m:t>min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{0,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}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US" sz="2400" dirty="0"/>
              </a:p>
              <a:p>
                <a:endParaRPr lang="en-US" sz="2400" dirty="0" smtClean="0"/>
              </a:p>
              <a:p>
                <a:r>
                  <a:rPr lang="en-US" sz="2400" dirty="0" smtClean="0"/>
                  <a:t>E.g. Absolute value </a:t>
                </a:r>
                <a:r>
                  <a:rPr lang="en-US" sz="2400" dirty="0" err="1" smtClean="0"/>
                  <a:t>ReLU</a:t>
                </a:r>
                <a:r>
                  <a:rPr lang="en-US" sz="2400" dirty="0" smtClean="0"/>
                  <a:t>: 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21026" y="1176132"/>
                <a:ext cx="8229600" cy="4864425"/>
              </a:xfrm>
              <a:blipFill rotWithShape="0">
                <a:blip r:embed="rId3"/>
                <a:stretch>
                  <a:fillRect l="-1111" t="-10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709830" y="2895220"/>
          <a:ext cx="3292475" cy="54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27" name="Equation" r:id="rId4" imgW="1295400" imgH="215900" progId="Equation.3">
                  <p:embed/>
                </p:oleObj>
              </mc:Choice>
              <mc:Fallback>
                <p:oleObj name="Equation" r:id="rId4" imgW="1295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09830" y="2895220"/>
                        <a:ext cx="3292475" cy="547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766" y="3442908"/>
            <a:ext cx="5549660" cy="332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2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Maxout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1" indent="0">
              <a:buNone/>
            </a:pPr>
            <a:r>
              <a:rPr lang="en-US" dirty="0"/>
              <a:t>Max of </a:t>
            </a:r>
            <a:r>
              <a:rPr lang="en-US" i="1" dirty="0">
                <a:latin typeface="Times New Roman"/>
                <a:cs typeface="Times New Roman"/>
              </a:rPr>
              <a:t>k</a:t>
            </a:r>
            <a:r>
              <a:rPr lang="en-US" dirty="0"/>
              <a:t> linear </a:t>
            </a:r>
            <a:r>
              <a:rPr lang="en-US" dirty="0" smtClean="0"/>
              <a:t>functions. </a:t>
            </a:r>
            <a:r>
              <a:rPr lang="en-US" dirty="0"/>
              <a:t>Directly learn the activation </a:t>
            </a:r>
            <a:r>
              <a:rPr lang="en-US" dirty="0" smtClean="0"/>
              <a:t>function.</a:t>
            </a:r>
            <a:endParaRPr lang="en-US" dirty="0"/>
          </a:p>
          <a:p>
            <a:pPr marL="0" lvl="1" indent="0">
              <a:buNone/>
            </a:pPr>
            <a:endParaRPr lang="en-US" dirty="0"/>
          </a:p>
          <a:p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4373526" y="1860756"/>
                <a:ext cx="3246786" cy="5314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𝑔</m:t>
                      </m:r>
                      <m:r>
                        <a:rPr lang="en-US" sz="2400" b="0" i="1" smtClean="0">
                          <a:latin typeface="Cambria Math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charset="0"/>
                        </a:rPr>
                        <m:t>)= </m:t>
                      </m:r>
                      <m:func>
                        <m:func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mr-IN" sz="2400" b="0" i="0" smtClean="0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∈{1,…,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}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𝛽</m:t>
                          </m:r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3526" y="1860756"/>
                <a:ext cx="3246786" cy="531492"/>
              </a:xfrm>
              <a:prstGeom prst="rect">
                <a:avLst/>
              </a:prstGeom>
              <a:blipFill rotWithShape="0">
                <a:blip r:embed="rId2"/>
                <a:stretch>
                  <a:fillRect l="-1876" t="-97701" r="-2439" b="-942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66" y="2586199"/>
            <a:ext cx="7119668" cy="427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3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dirty="0" smtClean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dirty="0" smtClean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 smtClean="0"/>
              <a:t>Activation </a:t>
            </a:r>
            <a:r>
              <a:rPr lang="en-US" sz="2400" dirty="0"/>
              <a:t>function</a:t>
            </a:r>
            <a:endParaRPr lang="en-US" sz="2400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298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Function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35725" y="1166018"/>
                <a:ext cx="10772504" cy="4525963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 smtClean="0"/>
                  <a:t>Cross-entropy between training data and model distribution (i.e. </a:t>
                </a:r>
                <a:r>
                  <a:rPr lang="en-US" sz="2400" dirty="0" smtClean="0">
                    <a:solidFill>
                      <a:srgbClr val="0000FF"/>
                    </a:solidFill>
                  </a:rPr>
                  <a:t>negative log-likelihood</a:t>
                </a:r>
                <a:r>
                  <a:rPr lang="en-US" sz="2400" dirty="0" smtClean="0"/>
                  <a:t>)</a:t>
                </a:r>
              </a:p>
              <a:p>
                <a:endParaRPr lang="en-US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𝐽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𝑊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=−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𝔼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  <m:r>
                          <a:rPr lang="en-US" i="1">
                            <a:latin typeface="Cambria Math" charset="0"/>
                          </a:rPr>
                          <m:t>~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𝑝</m:t>
                                </m:r>
                              </m:e>
                            </m:acc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charset="0"/>
                              </a:rPr>
                              <m:t>data</m:t>
                            </m:r>
                          </m:sub>
                        </m:sSub>
                      </m:sub>
                    </m:sSub>
                    <m:func>
                      <m:funcPr>
                        <m:ctrlPr>
                          <a:rPr lang="en-US" i="1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charset="0"/>
                              </a:rPr>
                              <m:t>model</m:t>
                            </m:r>
                          </m:sub>
                        </m:sSub>
                      </m:e>
                    </m:func>
                  </m:oMath>
                </a14:m>
                <a:r>
                  <a:rPr lang="en-US" dirty="0"/>
                  <a:t>(y|x)</a:t>
                </a:r>
              </a:p>
              <a:p>
                <a:endParaRPr lang="en-US" sz="2400" dirty="0" smtClean="0"/>
              </a:p>
              <a:p>
                <a:endParaRPr lang="en-US" sz="2400" dirty="0" smtClean="0"/>
              </a:p>
              <a:p>
                <a:r>
                  <a:rPr lang="en-US" sz="2400" dirty="0" smtClean="0"/>
                  <a:t>Do not need to design separate loss functions.</a:t>
                </a:r>
              </a:p>
              <a:p>
                <a:endParaRPr lang="en-US" sz="2400" dirty="0" smtClean="0"/>
              </a:p>
              <a:p>
                <a:pPr algn="ctr"/>
                <a:r>
                  <a:rPr lang="en-US" sz="2400" dirty="0" smtClean="0">
                    <a:solidFill>
                      <a:schemeClr val="tx2"/>
                    </a:solidFill>
                  </a:rPr>
                  <a:t>Gradient of cost function must be large enough</a:t>
                </a:r>
              </a:p>
              <a:p>
                <a:pPr algn="ctr"/>
                <a:endParaRPr lang="en-US" sz="2400" dirty="0">
                  <a:solidFill>
                    <a:schemeClr val="tx2"/>
                  </a:solidFill>
                </a:endParaRPr>
              </a:p>
              <a:p>
                <a:endParaRPr lang="en-US" sz="2400" dirty="0" smtClean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5725" y="1166018"/>
                <a:ext cx="10772504" cy="4525963"/>
              </a:xfrm>
              <a:blipFill rotWithShape="0">
                <a:blip r:embed="rId2"/>
                <a:stretch>
                  <a:fillRect l="-849" t="-1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06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b="1" dirty="0" smtClean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dirty="0" smtClean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 smtClean="0"/>
              <a:t>Activation </a:t>
            </a:r>
            <a:r>
              <a:rPr lang="en-US" sz="2400" dirty="0"/>
              <a:t>function</a:t>
            </a:r>
            <a:endParaRPr lang="en-US" sz="2400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51176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665" y="2705623"/>
            <a:ext cx="6295572" cy="37773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177" y="1083937"/>
            <a:ext cx="8369300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Example: </a:t>
            </a:r>
            <a:r>
              <a:rPr lang="en-US" sz="2400" dirty="0" smtClean="0">
                <a:solidFill>
                  <a:srgbClr val="0000FF"/>
                </a:solidFill>
              </a:rPr>
              <a:t>sigmoid output + squared loss</a:t>
            </a:r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5227844" y="2648338"/>
            <a:ext cx="269875" cy="3968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073605" y="2213983"/>
            <a:ext cx="2365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Flat surfaces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6914426" y="2648339"/>
            <a:ext cx="212724" cy="3968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3107"/>
            <a:ext cx="6283098" cy="376985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4271485" y="1535062"/>
                <a:ext cx="3969613" cy="4972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𝑠𝑞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0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charset="0"/>
                                </a:rPr>
                                <m:t>y</m:t>
                              </m:r>
                              <m:r>
                                <a:rPr lang="en-US" sz="2400" b="0" i="0" smtClean="0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1485" y="1535062"/>
                <a:ext cx="3969613" cy="49725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90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3019583"/>
            <a:ext cx="5409332" cy="32455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5200" y="1166018"/>
            <a:ext cx="8369300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Example: </a:t>
            </a:r>
            <a:r>
              <a:rPr lang="en-US" sz="2400" dirty="0" smtClean="0">
                <a:solidFill>
                  <a:srgbClr val="0000FF"/>
                </a:solidFill>
              </a:rPr>
              <a:t>sigmoid output + cross-entropy loss</a:t>
            </a:r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7193191" y="-826407"/>
            <a:ext cx="3857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rgbClr val="800000"/>
                </a:solidFill>
              </a:rPr>
              <a:t>Saturates only when the model makes correct predictions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8890002" y="-1581807"/>
            <a:ext cx="714373" cy="62706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3340894" y="2088000"/>
                <a:ext cx="6294324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𝑐𝑒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=−{ 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𝑦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d>
                          <m:func>
                            <m:func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(1−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)}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0894" y="2088000"/>
                <a:ext cx="6294324" cy="369332"/>
              </a:xfrm>
              <a:prstGeom prst="rect">
                <a:avLst/>
              </a:prstGeom>
              <a:blipFill rotWithShape="0">
                <a:blip r:embed="rId3"/>
                <a:stretch>
                  <a:fillRect t="-143333" b="-17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" y="3066073"/>
            <a:ext cx="5254362" cy="315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8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Activation function</a:t>
            </a:r>
            <a:endParaRPr lang="en-US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Loss function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Output units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Architecture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Optimizer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01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Units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190865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/>
                <a:gridCol w="2094865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Output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 Distribution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r>
                        <a:rPr lang="en-US" baseline="0" dirty="0" smtClean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r>
                        <a:rPr lang="en-US" baseline="0" dirty="0" smtClean="0"/>
                        <a:t> Function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48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function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3869918" y="2266280"/>
            <a:ext cx="4426038" cy="1365070"/>
            <a:chOff x="2873754" y="2266407"/>
            <a:chExt cx="5945568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5009320" y="2266407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Arrow Connector 4"/>
            <p:cNvCxnSpPr/>
            <p:nvPr/>
          </p:nvCxnSpPr>
          <p:spPr>
            <a:xfrm>
              <a:off x="3326295" y="3167744"/>
              <a:ext cx="1563756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6977269" y="3167744"/>
              <a:ext cx="1563756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2873754" y="2761347"/>
              <a:ext cx="2782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atin typeface="Cambria Math" charset="0"/>
                  <a:ea typeface="Cambria Math" charset="0"/>
                  <a:cs typeface="Cambria Math" charset="0"/>
                </a:rPr>
                <a:t>X</a:t>
              </a:r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541026" y="2787852"/>
              <a:ext cx="2782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atin typeface="Cambria Math" charset="0"/>
                  <a:ea typeface="Cambria Math" charset="0"/>
                  <a:cs typeface="Cambria Math" charset="0"/>
                </a:rPr>
                <a:t>Y</a:t>
              </a:r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885069" y="1195316"/>
                <a:ext cx="5934253" cy="7062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400" b="0" i="1" smtClean="0">
                          <a:latin typeface="Cambria Math" charset="0"/>
                        </a:rPr>
                        <m:t>⟹</m:t>
                      </m:r>
                      <m:r>
                        <a:rPr lang="en-US" sz="2400" i="1">
                          <a:latin typeface="Cambria Math" charset="0"/>
                        </a:rPr>
                        <m:t>𝜙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400" i="1">
                          <a:latin typeface="Cambria Math" charset="0"/>
                        </a:rPr>
                        <m:t>⟹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=0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𝜙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)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400" i="1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5069" y="1195316"/>
                <a:ext cx="5934253" cy="70621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/>
          <p:cNvGrpSpPr/>
          <p:nvPr/>
        </p:nvGrpSpPr>
        <p:grpSpPr>
          <a:xfrm>
            <a:off x="1993782" y="4365533"/>
            <a:ext cx="4426038" cy="1365070"/>
            <a:chOff x="2873754" y="2266407"/>
            <a:chExt cx="5945568" cy="1828800"/>
          </a:xfrm>
        </p:grpSpPr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5009320" y="2266407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3326295" y="3167744"/>
              <a:ext cx="1563756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977269" y="3167744"/>
              <a:ext cx="1563756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2873754" y="2761347"/>
              <a:ext cx="2782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atin typeface="Cambria Math" charset="0"/>
                  <a:ea typeface="Cambria Math" charset="0"/>
                  <a:cs typeface="Cambria Math" charset="0"/>
                </a:rPr>
                <a:t>X</a:t>
              </a:r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541026" y="2787852"/>
              <a:ext cx="278296" cy="783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3784419" y="4807484"/>
                <a:ext cx="93192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charset="0"/>
                        </a:rPr>
                        <m:t>𝜙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4419" y="4807484"/>
                <a:ext cx="931922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1307" b="-17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Oval 24"/>
          <p:cNvSpPr>
            <a:spLocks noChangeAspect="1"/>
          </p:cNvSpPr>
          <p:nvPr/>
        </p:nvSpPr>
        <p:spPr>
          <a:xfrm>
            <a:off x="6327562" y="4355782"/>
            <a:ext cx="1361407" cy="136507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907468" y="5020973"/>
            <a:ext cx="1164101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071570" y="4737411"/>
            <a:ext cx="207171" cy="436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Cambria Math" charset="0"/>
                <a:ea typeface="Cambria Math" charset="0"/>
                <a:cs typeface="Cambria Math" charset="0"/>
              </a:rPr>
              <a:t>Y</a:t>
            </a:r>
            <a:endParaRPr 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096000" y="3918857"/>
            <a:ext cx="199278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Karla" charset="0"/>
                <a:ea typeface="Karla" charset="0"/>
                <a:cs typeface="Karla" charset="0"/>
              </a:rPr>
              <a:t>OUTPUT UNIT</a:t>
            </a:r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/>
              <p:cNvSpPr/>
              <p:nvPr/>
            </p:nvSpPr>
            <p:spPr>
              <a:xfrm>
                <a:off x="6551409" y="4754755"/>
                <a:ext cx="91371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𝜎</m:t>
                      </m:r>
                      <m:r>
                        <a:rPr lang="en-US" sz="2400" b="0" i="1" smtClean="0">
                          <a:latin typeface="Cambria Math" charset="0"/>
                        </a:rPr>
                        <m:t>(</m:t>
                      </m:r>
                      <m:r>
                        <a:rPr lang="en-US" sz="2400" i="1">
                          <a:latin typeface="Cambria Math" charset="0"/>
                        </a:rPr>
                        <m:t>𝜙</m:t>
                      </m:r>
                      <m:r>
                        <a:rPr lang="en-US" sz="24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1409" y="4754755"/>
                <a:ext cx="913712" cy="461665"/>
              </a:xfrm>
              <a:prstGeom prst="rect">
                <a:avLst/>
              </a:prstGeom>
              <a:blipFill rotWithShape="0">
                <a:blip r:embed="rId4"/>
                <a:stretch>
                  <a:fillRect r="-1333"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607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Units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/>
                <a:gridCol w="2236189"/>
                <a:gridCol w="2169083"/>
                <a:gridCol w="216908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Output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 Distribution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r>
                        <a:rPr lang="en-US" baseline="0" dirty="0" smtClean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r>
                        <a:rPr lang="en-US" baseline="0" dirty="0" smtClean="0"/>
                        <a:t> Function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Bernoulli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Sigmoid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r>
                        <a:rPr lang="en-US" baseline="0" dirty="0" smtClean="0"/>
                        <a:t> Cross Entropy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09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Units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/>
                <a:gridCol w="2236189"/>
                <a:gridCol w="2169083"/>
                <a:gridCol w="216908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Output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 Distribution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r>
                        <a:rPr lang="en-US" baseline="0" dirty="0" smtClean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r>
                        <a:rPr lang="en-US" baseline="0" dirty="0" smtClean="0"/>
                        <a:t> Function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Bernoulli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Sigmoid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r>
                        <a:rPr lang="en-US" baseline="0" dirty="0" smtClean="0"/>
                        <a:t> Cross Entropy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Discrete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00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function multi-class problem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3869918" y="2266280"/>
            <a:ext cx="4426038" cy="1365070"/>
            <a:chOff x="2873754" y="2266407"/>
            <a:chExt cx="5945568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5009320" y="2266407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Arrow Connector 4"/>
            <p:cNvCxnSpPr/>
            <p:nvPr/>
          </p:nvCxnSpPr>
          <p:spPr>
            <a:xfrm>
              <a:off x="3326295" y="3167744"/>
              <a:ext cx="1563756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6977269" y="3167744"/>
              <a:ext cx="1563756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2873754" y="2761347"/>
              <a:ext cx="2782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atin typeface="Cambria Math" charset="0"/>
                  <a:ea typeface="Cambria Math" charset="0"/>
                  <a:cs typeface="Cambria Math" charset="0"/>
                </a:rPr>
                <a:t>X</a:t>
              </a:r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541026" y="2787852"/>
              <a:ext cx="2782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atin typeface="Cambria Math" charset="0"/>
                  <a:ea typeface="Cambria Math" charset="0"/>
                  <a:cs typeface="Cambria Math" charset="0"/>
                </a:rPr>
                <a:t>Y</a:t>
              </a:r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993782" y="4365533"/>
            <a:ext cx="4426038" cy="1365070"/>
            <a:chOff x="2873754" y="2266407"/>
            <a:chExt cx="5945568" cy="1828800"/>
          </a:xfrm>
        </p:grpSpPr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5009320" y="2266407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3326295" y="3167744"/>
              <a:ext cx="1563756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977269" y="3167744"/>
              <a:ext cx="1563756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2873754" y="2761347"/>
              <a:ext cx="2782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atin typeface="Cambria Math" charset="0"/>
                  <a:ea typeface="Cambria Math" charset="0"/>
                  <a:cs typeface="Cambria Math" charset="0"/>
                </a:rPr>
                <a:t>X</a:t>
              </a:r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541026" y="2787852"/>
              <a:ext cx="278296" cy="783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3829506" y="4754755"/>
                <a:ext cx="932948" cy="5120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𝜙</m:t>
                          </m:r>
                        </m:e>
                      </m:acc>
                      <m:r>
                        <a:rPr lang="en-US" sz="2400" b="0" i="1" smtClean="0">
                          <a:latin typeface="Cambria Math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4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9506" y="4754755"/>
                <a:ext cx="932948" cy="51200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Oval 24"/>
          <p:cNvSpPr>
            <a:spLocks noChangeAspect="1"/>
          </p:cNvSpPr>
          <p:nvPr/>
        </p:nvSpPr>
        <p:spPr>
          <a:xfrm>
            <a:off x="6327562" y="4355782"/>
            <a:ext cx="1361407" cy="136507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907468" y="5020973"/>
            <a:ext cx="1164101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11873" y="3858215"/>
            <a:ext cx="199278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Karla" charset="0"/>
                <a:ea typeface="Karla" charset="0"/>
                <a:cs typeface="Karla" charset="0"/>
              </a:rPr>
              <a:t>OUTPUT UNIT</a:t>
            </a:r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/>
              <p:cNvSpPr/>
              <p:nvPr/>
            </p:nvSpPr>
            <p:spPr>
              <a:xfrm>
                <a:off x="6331343" y="4754755"/>
                <a:ext cx="131798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charset="0"/>
                        </a:rPr>
                        <m:t>SoftMax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1343" y="4754755"/>
                <a:ext cx="1317989" cy="46166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8978357" y="4408634"/>
                <a:ext cx="2864351" cy="115390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</a:rPr>
                        <m:t>𝑌</m:t>
                      </m:r>
                      <m:r>
                        <a:rPr lang="en-US" sz="3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32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32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32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d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ctrlPr>
                                <a:rPr lang="is-IS" sz="32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200" b="0" i="1" smtClean="0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sz="32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i="1">
                                          <a:latin typeface="Cambria Math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en-US" sz="3200" i="1"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32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i="1">
                                          <a:latin typeface="Cambria Math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8357" y="4408634"/>
                <a:ext cx="2864351" cy="1153906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228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Units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/>
                <a:gridCol w="2236189"/>
                <a:gridCol w="2169083"/>
                <a:gridCol w="216908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Output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 Distribution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r>
                        <a:rPr lang="en-US" baseline="0" dirty="0" smtClean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r>
                        <a:rPr lang="en-US" baseline="0" dirty="0" smtClean="0"/>
                        <a:t> Function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Bernoulli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Sigmoid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r>
                        <a:rPr lang="en-US" baseline="0" dirty="0" smtClean="0"/>
                        <a:t> Cross Entropy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Discrete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Cross Entropy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02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Units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/>
                <a:gridCol w="2236189"/>
                <a:gridCol w="2169083"/>
                <a:gridCol w="216908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Output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 Distribution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r>
                        <a:rPr lang="en-US" baseline="0" dirty="0" smtClean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r>
                        <a:rPr lang="en-US" baseline="0" dirty="0" smtClean="0"/>
                        <a:t> Function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Bernoulli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Sigmoid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r>
                        <a:rPr lang="en-US" baseline="0" dirty="0" smtClean="0"/>
                        <a:t> Cross Entropy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Discrete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Cross Entropy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Continuous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Gaussian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01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Anatomy of artificial neural network (ANN)</a:t>
            </a:r>
            <a:endParaRPr lang="en-US" dirty="0"/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5009320" y="2514600"/>
            <a:ext cx="1828800" cy="182880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326295" y="3429000"/>
            <a:ext cx="156375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977269" y="3429000"/>
            <a:ext cx="156375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908850" y="3110107"/>
            <a:ext cx="278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Cambria Math" charset="0"/>
                <a:ea typeface="Cambria Math" charset="0"/>
                <a:cs typeface="Cambria Math" charset="0"/>
              </a:rPr>
              <a:t>X</a:t>
            </a:r>
            <a:endParaRPr 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41026" y="3136612"/>
            <a:ext cx="278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Cambria Math" charset="0"/>
                <a:ea typeface="Cambria Math" charset="0"/>
                <a:cs typeface="Cambria Math" charset="0"/>
              </a:rPr>
              <a:t>Y</a:t>
            </a:r>
            <a:endParaRPr 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10831" y="1579734"/>
            <a:ext cx="1074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Karla" charset="0"/>
                <a:ea typeface="Karla" charset="0"/>
                <a:cs typeface="Karla" charset="0"/>
              </a:rPr>
              <a:t>input</a:t>
            </a:r>
            <a:endParaRPr lang="en-US" sz="28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47894" y="1364290"/>
            <a:ext cx="13516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latin typeface="Karla" charset="0"/>
                <a:ea typeface="Karla" charset="0"/>
                <a:cs typeface="Karla" charset="0"/>
              </a:rPr>
              <a:t>neuron</a:t>
            </a:r>
          </a:p>
          <a:p>
            <a:pPr algn="ctr"/>
            <a:r>
              <a:rPr lang="en-US" sz="2800" dirty="0" smtClean="0">
                <a:latin typeface="Karla" charset="0"/>
                <a:ea typeface="Karla" charset="0"/>
                <a:cs typeface="Karla" charset="0"/>
              </a:rPr>
              <a:t>node</a:t>
            </a:r>
            <a:endParaRPr lang="en-US" sz="28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91648" y="1579733"/>
            <a:ext cx="12987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Karla" charset="0"/>
                <a:ea typeface="Karla" charset="0"/>
                <a:cs typeface="Karla" charset="0"/>
              </a:rPr>
              <a:t>output</a:t>
            </a:r>
            <a:endParaRPr lang="en-US" sz="2800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2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Units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/>
                <a:gridCol w="2236189"/>
                <a:gridCol w="2169083"/>
                <a:gridCol w="216908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Output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 Distribution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r>
                        <a:rPr lang="en-US" baseline="0" dirty="0" smtClean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r>
                        <a:rPr lang="en-US" baseline="0" dirty="0" smtClean="0"/>
                        <a:t> Function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Bernoulli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Sigmoid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Binary</a:t>
                      </a:r>
                      <a:r>
                        <a:rPr lang="en-US" baseline="0" dirty="0" smtClean="0"/>
                        <a:t> Cross Entropy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Discrete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Cross Entropy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Continuous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Gaussian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Continuous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Arbitrary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-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GANS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493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Activation function</a:t>
            </a:r>
            <a:endParaRPr lang="en-US" sz="2400" b="1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Loss function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Output units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Architecture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Optimizer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4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NN in </a:t>
            </a:r>
            <a:r>
              <a:rPr lang="en-US" dirty="0" smtClean="0"/>
              <a:t>action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0" y="900350"/>
            <a:ext cx="51308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4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</a:t>
            </a:r>
            <a:r>
              <a:rPr lang="en-US" dirty="0" smtClean="0"/>
              <a:t>action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640" y="904654"/>
            <a:ext cx="51308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63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</a:t>
            </a:r>
            <a:r>
              <a:rPr lang="en-US" dirty="0" smtClean="0"/>
              <a:t>action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512" y="459923"/>
            <a:ext cx="51308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62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360" y="305618"/>
            <a:ext cx="5643880" cy="33947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</a:t>
            </a:r>
            <a:r>
              <a:rPr lang="en-US" dirty="0" smtClean="0"/>
              <a:t>action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16200000">
            <a:off x="5619750" y="1828799"/>
            <a:ext cx="673099" cy="748357"/>
          </a:xfrm>
          <a:prstGeom prst="rect">
            <a:avLst/>
          </a:prstGeom>
          <a:solidFill>
            <a:srgbClr val="F9F9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r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…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0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350" y="1134012"/>
            <a:ext cx="7099300" cy="1663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</a:t>
            </a:r>
            <a:r>
              <a:rPr lang="en-US" dirty="0" smtClean="0"/>
              <a:t>action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2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390" y="904654"/>
            <a:ext cx="7099300" cy="2374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</a:t>
            </a:r>
            <a:r>
              <a:rPr lang="en-US" dirty="0" smtClean="0"/>
              <a:t>action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66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350" y="608596"/>
            <a:ext cx="9055100" cy="3086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</a:t>
            </a:r>
            <a:r>
              <a:rPr lang="en-US" dirty="0" smtClean="0"/>
              <a:t>action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35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Universal Approximation Theorem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3250" y="1128439"/>
                <a:ext cx="7491632" cy="4525963"/>
              </a:xfrm>
            </p:spPr>
            <p:txBody>
              <a:bodyPr>
                <a:no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 smtClean="0"/>
                  <a:t>Think of Neural Network </a:t>
                </a:r>
                <a:r>
                  <a:rPr lang="en-US" sz="2400" dirty="0"/>
                  <a:t>as function </a:t>
                </a:r>
                <a:r>
                  <a:rPr lang="en-US" sz="2400" dirty="0" smtClean="0"/>
                  <a:t>approximation. </a:t>
                </a:r>
                <a:endParaRPr lang="en-US" sz="2400" dirty="0" smtClean="0"/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𝑌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0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𝜖</m:t>
                      </m:r>
                    </m:oMath>
                  </m:oMathPara>
                </a14:m>
                <a:endParaRPr lang="en-US" sz="2400" b="0" dirty="0" smtClean="0">
                  <a:solidFill>
                    <a:srgbClr val="0000FF"/>
                  </a:solidFill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solidFill>
                            <a:srgbClr val="0000FF"/>
                          </a:solidFill>
                          <a:latin typeface="Cambria Math" charset="0"/>
                        </a:rPr>
                        <m:t>𝑌</m:t>
                      </m:r>
                      <m:r>
                        <a:rPr lang="en-US" sz="2400" i="1">
                          <a:solidFill>
                            <a:srgbClr val="0000FF"/>
                          </a:solidFill>
                          <a:latin typeface="Cambria Math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charset="0"/>
                            </a:rPr>
                            <m:t>𝑓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)</m:t>
                      </m:r>
                      <m:r>
                        <a:rPr lang="en-US" sz="2400">
                          <a:solidFill>
                            <a:srgbClr val="0000FF"/>
                          </a:solidFill>
                          <a:latin typeface="Cambria Math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0000FF"/>
                          </a:solidFill>
                          <a:latin typeface="Cambria Math" charset="0"/>
                        </a:rPr>
                        <m:t>𝜖</m:t>
                      </m:r>
                    </m:oMath>
                  </m:oMathPara>
                </a14:m>
                <a:endParaRPr lang="en-US" sz="2400" dirty="0" smtClean="0">
                  <a:solidFill>
                    <a:srgbClr val="0000FF"/>
                  </a:solidFill>
                </a:endParaRPr>
              </a:p>
              <a:p>
                <a:pPr algn="ctr">
                  <a:spcAft>
                    <a:spcPts val="1200"/>
                  </a:spcAft>
                </a:pPr>
                <a:r>
                  <a:rPr lang="en-US" sz="2400" dirty="0" smtClean="0">
                    <a:solidFill>
                      <a:srgbClr val="0000FF"/>
                    </a:solidFill>
                  </a:rPr>
                  <a:t>NN: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0000F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charset="0"/>
                          </a:rPr>
                          <m:t>𝑓</m:t>
                        </m:r>
                      </m:e>
                    </m:acc>
                    <m:r>
                      <a:rPr lang="en-US" sz="2400" b="0" i="1" smtClean="0">
                        <a:solidFill>
                          <a:srgbClr val="0000FF"/>
                        </a:solidFill>
                        <a:latin typeface="Cambria Math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0000FF"/>
                        </a:solidFill>
                        <a:latin typeface="Cambria Math" charset="0"/>
                      </a:rPr>
                      <m:t>𝑥</m:t>
                    </m:r>
                    <m:r>
                      <a:rPr lang="en-US" sz="2400" b="0" i="1" smtClean="0">
                        <a:solidFill>
                          <a:srgbClr val="0000FF"/>
                        </a:solidFill>
                        <a:latin typeface="Cambria Math" charset="0"/>
                      </a:rPr>
                      <m:t>)</m:t>
                    </m:r>
                  </m:oMath>
                </a14:m>
                <a:endParaRPr lang="en-US" sz="2400" dirty="0" smtClean="0">
                  <a:solidFill>
                    <a:srgbClr val="0000FF"/>
                  </a:solidFill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400" dirty="0" smtClean="0">
                    <a:solidFill>
                      <a:srgbClr val="0000FF"/>
                    </a:solidFill>
                  </a:rPr>
                  <a:t>One </a:t>
                </a:r>
                <a:r>
                  <a:rPr lang="en-US" sz="2400" dirty="0">
                    <a:solidFill>
                      <a:srgbClr val="0000FF"/>
                    </a:solidFill>
                  </a:rPr>
                  <a:t>hidden layer is enough </a:t>
                </a:r>
                <a:r>
                  <a:rPr lang="en-US" sz="2400" dirty="0"/>
                  <a:t>to </a:t>
                </a:r>
                <a:r>
                  <a:rPr lang="en-US" sz="2400" i="1" dirty="0"/>
                  <a:t>represent </a:t>
                </a:r>
                <a:r>
                  <a:rPr lang="en-US" sz="2400" dirty="0" smtClean="0"/>
                  <a:t>an </a:t>
                </a:r>
                <a:r>
                  <a:rPr lang="en-US" sz="2400" dirty="0"/>
                  <a:t>approximation of any function to an arbitrary degree of accuracy 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So why deeper</a:t>
                </a:r>
                <a:r>
                  <a:rPr lang="en-US" sz="2400" dirty="0" smtClean="0"/>
                  <a:t>?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sz="2000" dirty="0" smtClean="0"/>
                  <a:t>Shallow </a:t>
                </a:r>
                <a:r>
                  <a:rPr lang="en-US" sz="2000" dirty="0"/>
                  <a:t>net may need </a:t>
                </a:r>
                <a:r>
                  <a:rPr lang="en-US" sz="2000" dirty="0">
                    <a:solidFill>
                      <a:srgbClr val="0000FF"/>
                    </a:solidFill>
                  </a:rPr>
                  <a:t>(exponentially) more </a:t>
                </a:r>
                <a:r>
                  <a:rPr lang="en-US" sz="2000" dirty="0" smtClean="0">
                    <a:solidFill>
                      <a:srgbClr val="0000FF"/>
                    </a:solidFill>
                  </a:rPr>
                  <a:t>width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sz="2000" dirty="0" smtClean="0"/>
                  <a:t>Shallow </a:t>
                </a:r>
                <a:r>
                  <a:rPr lang="en-US" sz="2000" dirty="0"/>
                  <a:t>net may </a:t>
                </a:r>
                <a:r>
                  <a:rPr lang="en-US" sz="2000" dirty="0" err="1"/>
                  <a:t>overfit</a:t>
                </a:r>
                <a:r>
                  <a:rPr lang="en-US" sz="2000" dirty="0"/>
                  <a:t> more </a:t>
                </a:r>
                <a:endParaRPr lang="en-US" sz="2000" dirty="0" smtClean="0"/>
              </a:p>
              <a:p>
                <a:pPr marL="342900" indent="-342900">
                  <a:spcAft>
                    <a:spcPts val="1200"/>
                  </a:spcAft>
                  <a:buFont typeface="Arial" charset="0"/>
                  <a:buChar char="•"/>
                </a:pPr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3250" y="1128439"/>
                <a:ext cx="7491632" cy="4525963"/>
              </a:xfrm>
              <a:blipFill rotWithShape="0">
                <a:blip r:embed="rId2"/>
                <a:stretch>
                  <a:fillRect l="-1303" t="-1077" r="-1059" b="-146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3" name="TextBox 72"/>
          <p:cNvSpPr txBox="1"/>
          <p:nvPr/>
        </p:nvSpPr>
        <p:spPr>
          <a:xfrm>
            <a:off x="10068460" y="6046690"/>
            <a:ext cx="98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width</a:t>
            </a:r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8641312" y="1270073"/>
            <a:ext cx="2873950" cy="4740983"/>
            <a:chOff x="7898357" y="1270073"/>
            <a:chExt cx="2873950" cy="4740983"/>
          </a:xfrm>
        </p:grpSpPr>
        <p:grpSp>
          <p:nvGrpSpPr>
            <p:cNvPr id="76" name="Group 75"/>
            <p:cNvGrpSpPr/>
            <p:nvPr/>
          </p:nvGrpSpPr>
          <p:grpSpPr>
            <a:xfrm>
              <a:off x="8469922" y="1270073"/>
              <a:ext cx="2302385" cy="4740983"/>
              <a:chOff x="8469922" y="1270073"/>
              <a:chExt cx="2302385" cy="4740983"/>
            </a:xfrm>
          </p:grpSpPr>
          <p:grpSp>
            <p:nvGrpSpPr>
              <p:cNvPr id="28" name="Group 27"/>
              <p:cNvGrpSpPr/>
              <p:nvPr/>
            </p:nvGrpSpPr>
            <p:grpSpPr>
              <a:xfrm rot="16200000">
                <a:off x="7775591" y="2271451"/>
                <a:ext cx="3998094" cy="1995338"/>
                <a:chOff x="1722506" y="2129588"/>
                <a:chExt cx="6332341" cy="3160296"/>
              </a:xfrm>
            </p:grpSpPr>
            <p:grpSp>
              <p:nvGrpSpPr>
                <p:cNvPr id="8" name="Group 7"/>
                <p:cNvGrpSpPr/>
                <p:nvPr/>
              </p:nvGrpSpPr>
              <p:grpSpPr>
                <a:xfrm>
                  <a:off x="1722506" y="2129589"/>
                  <a:ext cx="2576623" cy="1179095"/>
                  <a:chOff x="3312867" y="1299411"/>
                  <a:chExt cx="3996394" cy="1828800"/>
                </a:xfrm>
              </p:grpSpPr>
              <p:sp>
                <p:nvSpPr>
                  <p:cNvPr id="9" name="Oval 8"/>
                  <p:cNvSpPr>
                    <a:spLocks noChangeAspect="1"/>
                  </p:cNvSpPr>
                  <p:nvPr/>
                </p:nvSpPr>
                <p:spPr>
                  <a:xfrm>
                    <a:off x="3312867" y="1299411"/>
                    <a:ext cx="1828800" cy="182880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0" name="Straight Arrow Connector 9"/>
                  <p:cNvCxnSpPr>
                    <a:stCxn id="10" idx="6"/>
                    <a:endCxn id="20" idx="2"/>
                  </p:cNvCxnSpPr>
                  <p:nvPr/>
                </p:nvCxnSpPr>
                <p:spPr>
                  <a:xfrm flipV="1">
                    <a:off x="5141667" y="2213810"/>
                    <a:ext cx="2167594" cy="2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  <a:headEnd w="lg" len="lg"/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" name="Group 10"/>
                <p:cNvGrpSpPr/>
                <p:nvPr/>
              </p:nvGrpSpPr>
              <p:grpSpPr>
                <a:xfrm>
                  <a:off x="1743771" y="4110789"/>
                  <a:ext cx="2555358" cy="1179095"/>
                  <a:chOff x="3312867" y="1299411"/>
                  <a:chExt cx="3963412" cy="1828800"/>
                </a:xfrm>
              </p:grpSpPr>
              <p:sp>
                <p:nvSpPr>
                  <p:cNvPr id="12" name="Oval 11"/>
                  <p:cNvSpPr>
                    <a:spLocks noChangeAspect="1"/>
                  </p:cNvSpPr>
                  <p:nvPr/>
                </p:nvSpPr>
                <p:spPr>
                  <a:xfrm>
                    <a:off x="3312867" y="1299411"/>
                    <a:ext cx="1828800" cy="182880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3" name="Straight Arrow Connector 12"/>
                  <p:cNvCxnSpPr>
                    <a:stCxn id="17" idx="6"/>
                  </p:cNvCxnSpPr>
                  <p:nvPr/>
                </p:nvCxnSpPr>
                <p:spPr>
                  <a:xfrm flipV="1">
                    <a:off x="5141667" y="2213810"/>
                    <a:ext cx="2134612" cy="2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  <a:headEnd w="lg" len="lg"/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4" name="Group 13"/>
                <p:cNvGrpSpPr/>
                <p:nvPr/>
              </p:nvGrpSpPr>
              <p:grpSpPr>
                <a:xfrm>
                  <a:off x="4299129" y="2129588"/>
                  <a:ext cx="2576623" cy="1458341"/>
                  <a:chOff x="3312867" y="1299411"/>
                  <a:chExt cx="3996394" cy="2261916"/>
                </a:xfrm>
              </p:grpSpPr>
              <p:sp>
                <p:nvSpPr>
                  <p:cNvPr id="15" name="Oval 14"/>
                  <p:cNvSpPr>
                    <a:spLocks noChangeAspect="1"/>
                  </p:cNvSpPr>
                  <p:nvPr/>
                </p:nvSpPr>
                <p:spPr>
                  <a:xfrm>
                    <a:off x="3312867" y="1299411"/>
                    <a:ext cx="1828800" cy="182880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6" name="Straight Arrow Connector 15"/>
                  <p:cNvCxnSpPr>
                    <a:stCxn id="20" idx="6"/>
                  </p:cNvCxnSpPr>
                  <p:nvPr/>
                </p:nvCxnSpPr>
                <p:spPr>
                  <a:xfrm>
                    <a:off x="5141667" y="2213812"/>
                    <a:ext cx="2167594" cy="1347515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  <a:headEnd w="lg" len="lg"/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" name="Group 16"/>
                <p:cNvGrpSpPr/>
                <p:nvPr/>
              </p:nvGrpSpPr>
              <p:grpSpPr>
                <a:xfrm>
                  <a:off x="4299129" y="3587929"/>
                  <a:ext cx="2576623" cy="1701954"/>
                  <a:chOff x="3312867" y="488446"/>
                  <a:chExt cx="3996394" cy="2639765"/>
                </a:xfrm>
              </p:grpSpPr>
              <p:sp>
                <p:nvSpPr>
                  <p:cNvPr id="18" name="Oval 17"/>
                  <p:cNvSpPr>
                    <a:spLocks noChangeAspect="1"/>
                  </p:cNvSpPr>
                  <p:nvPr/>
                </p:nvSpPr>
                <p:spPr>
                  <a:xfrm>
                    <a:off x="3312867" y="1299411"/>
                    <a:ext cx="1828800" cy="182880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9" name="Straight Arrow Connector 18"/>
                  <p:cNvCxnSpPr/>
                  <p:nvPr/>
                </p:nvCxnSpPr>
                <p:spPr>
                  <a:xfrm flipV="1">
                    <a:off x="5141667" y="488446"/>
                    <a:ext cx="2167594" cy="1725366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  <a:headEnd w="lg" len="lg"/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0" name="Straight Arrow Connector 19"/>
                <p:cNvCxnSpPr>
                  <a:stCxn id="10" idx="6"/>
                </p:cNvCxnSpPr>
                <p:nvPr/>
              </p:nvCxnSpPr>
              <p:spPr>
                <a:xfrm>
                  <a:off x="2901601" y="2719137"/>
                  <a:ext cx="1397528" cy="1981199"/>
                </a:xfrm>
                <a:prstGeom prst="straightConnector1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headEnd w="lg" len="lg"/>
                  <a:tailEnd type="triangle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Arrow Connector 20"/>
                <p:cNvCxnSpPr>
                  <a:stCxn id="17" idx="6"/>
                  <a:endCxn id="20" idx="2"/>
                </p:cNvCxnSpPr>
                <p:nvPr/>
              </p:nvCxnSpPr>
              <p:spPr>
                <a:xfrm flipV="1">
                  <a:off x="2922866" y="2719136"/>
                  <a:ext cx="1376263" cy="1981201"/>
                </a:xfrm>
                <a:prstGeom prst="straightConnector1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headEnd w="lg" len="lg"/>
                  <a:tailEnd type="triangle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Oval 21"/>
                <p:cNvSpPr>
                  <a:spLocks noChangeAspect="1"/>
                </p:cNvSpPr>
                <p:nvPr/>
              </p:nvSpPr>
              <p:spPr>
                <a:xfrm>
                  <a:off x="6875752" y="2998381"/>
                  <a:ext cx="1179095" cy="1179095"/>
                </a:xfrm>
                <a:prstGeom prst="ellipse">
                  <a:avLst/>
                </a:prstGeom>
                <a:noFill/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24" name="TextBox 23"/>
                    <p:cNvSpPr txBox="1"/>
                    <p:nvPr/>
                  </p:nvSpPr>
                  <p:spPr>
                    <a:xfrm rot="5400000">
                      <a:off x="1759316" y="4503640"/>
                      <a:ext cx="1134018" cy="3933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>
                <p:sp>
                  <p:nvSpPr>
                    <p:cNvPr id="24" name="TextBox 23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5400000">
                      <a:off x="1759316" y="4503640"/>
                      <a:ext cx="1134018" cy="393390"/>
                    </a:xfrm>
                    <a:prstGeom prst="rect">
                      <a:avLst/>
                    </a:prstGeom>
                    <a:blipFill rotWithShape="0">
                      <a:blip r:embed="rId3"/>
                      <a:stretch>
                        <a:fillRect b="-2926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25" name="TextBox 24"/>
                    <p:cNvSpPr txBox="1"/>
                    <p:nvPr/>
                  </p:nvSpPr>
                  <p:spPr>
                    <a:xfrm rot="5249252">
                      <a:off x="7184091" y="3450861"/>
                      <a:ext cx="686092" cy="28475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𝑌</m:t>
                                </m:r>
                              </m:e>
                            </m:acc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>
                <p:sp>
                  <p:nvSpPr>
                    <p:cNvPr id="25" name="TextBox 24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5249252">
                      <a:off x="7184091" y="3450861"/>
                      <a:ext cx="686092" cy="284758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t="-35294" r="-42466" b="-5588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26" name="TextBox 25"/>
                    <p:cNvSpPr txBox="1"/>
                    <p:nvPr/>
                  </p:nvSpPr>
                  <p:spPr>
                    <a:xfrm rot="5400000">
                      <a:off x="4543736" y="2522440"/>
                      <a:ext cx="695860" cy="3933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>
                <p:sp>
                  <p:nvSpPr>
                    <p:cNvPr id="26" name="TextBox 25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5400000">
                      <a:off x="4543736" y="2522440"/>
                      <a:ext cx="695860" cy="393390"/>
                    </a:xfrm>
                    <a:prstGeom prst="rect">
                      <a:avLst/>
                    </a:prstGeom>
                    <a:blipFill rotWithShape="0">
                      <a:blip r:embed="rId5"/>
                      <a:stretch>
                        <a:fillRect l="-2778" b="-3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27" name="TextBox 26"/>
                    <p:cNvSpPr txBox="1"/>
                    <p:nvPr/>
                  </p:nvSpPr>
                  <p:spPr>
                    <a:xfrm rot="5400000">
                      <a:off x="4542458" y="4543713"/>
                      <a:ext cx="695860" cy="3933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4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>
                <p:sp>
                  <p:nvSpPr>
                    <p:cNvPr id="27" name="TextBox 2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5400000">
                      <a:off x="4542458" y="4543713"/>
                      <a:ext cx="695860" cy="393390"/>
                    </a:xfrm>
                    <a:prstGeom prst="rect">
                      <a:avLst/>
                    </a:prstGeom>
                    <a:blipFill rotWithShape="0">
                      <a:blip r:embed="rId6"/>
                      <a:stretch>
                        <a:fillRect b="-3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8904205" y="4744013"/>
                    <a:ext cx="489979" cy="276999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>
              <p:sp>
                <p:nvSpPr>
                  <p:cNvPr id="64" name="TextBox 6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904205" y="4744013"/>
                    <a:ext cx="489979" cy="276999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 b="-1521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65" name="Straight Arrow Connector 64"/>
              <p:cNvCxnSpPr/>
              <p:nvPr/>
            </p:nvCxnSpPr>
            <p:spPr>
              <a:xfrm flipV="1">
                <a:off x="9155996" y="5313118"/>
                <a:ext cx="1" cy="49137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flipV="1">
                <a:off x="10432598" y="5293551"/>
                <a:ext cx="1" cy="49137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/>
              <p:cNvCxnSpPr/>
              <p:nvPr/>
            </p:nvCxnSpPr>
            <p:spPr>
              <a:xfrm>
                <a:off x="9149194" y="6011056"/>
                <a:ext cx="1283404" cy="0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flipH="1" flipV="1">
                <a:off x="8469922" y="3267232"/>
                <a:ext cx="1" cy="1987508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/>
            <p:cNvSpPr txBox="1"/>
            <p:nvPr/>
          </p:nvSpPr>
          <p:spPr>
            <a:xfrm rot="16200000">
              <a:off x="7624083" y="3915620"/>
              <a:ext cx="10102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Karla" charset="0"/>
                  <a:ea typeface="Karla" charset="0"/>
                  <a:cs typeface="Karla" charset="0"/>
                </a:rPr>
                <a:t>depth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36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Anatomy of artificial neural network (ANN)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326295" y="3429000"/>
            <a:ext cx="156375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977269" y="3429000"/>
            <a:ext cx="156375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908850" y="3174403"/>
            <a:ext cx="278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mbria Math" charset="0"/>
                <a:ea typeface="Cambria Math" charset="0"/>
                <a:cs typeface="Cambria Math" charset="0"/>
              </a:rPr>
              <a:t>X</a:t>
            </a:r>
            <a:endParaRPr 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41026" y="3158044"/>
            <a:ext cx="278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mbria Math" charset="0"/>
                <a:ea typeface="Cambria Math" charset="0"/>
                <a:cs typeface="Cambria Math" charset="0"/>
              </a:rPr>
              <a:t>Y</a:t>
            </a:r>
            <a:endParaRPr lang="en-US" sz="2800" dirty="0">
              <a:latin typeface="Cambria Math" charset="0"/>
              <a:ea typeface="Cambria Math" charset="0"/>
              <a:cs typeface="Cambria Math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 rot="19045496">
                <a:off x="5159963" y="3540992"/>
                <a:ext cx="96103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000" b="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h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charset="0"/>
                          </a:rPr>
                          <m:t>𝑊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sz="2000" b="0" i="1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mbria Math" charset="0"/>
                      </a:rPr>
                      <m:t>𝑋</m:t>
                    </m:r>
                  </m:oMath>
                </a14:m>
                <a:endPara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045496">
                <a:off x="5159963" y="3540992"/>
                <a:ext cx="961032" cy="307777"/>
              </a:xfrm>
              <a:prstGeom prst="rect">
                <a:avLst/>
              </a:prstGeom>
              <a:blipFill rotWithShape="0">
                <a:blip r:embed="rId2"/>
                <a:stretch>
                  <a:fillRect l="-17881" t="-4138" r="-7285" b="-2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6555764" y="2677028"/>
                <a:ext cx="1059906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𝑌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𝑓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h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5764" y="2677028"/>
                <a:ext cx="1059906" cy="307777"/>
              </a:xfrm>
              <a:prstGeom prst="rect">
                <a:avLst/>
              </a:prstGeom>
              <a:blipFill rotWithShape="0">
                <a:blip r:embed="rId3"/>
                <a:stretch>
                  <a:fillRect l="-5172" t="-1961" r="-8046" b="-35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Pie 10"/>
          <p:cNvSpPr>
            <a:spLocks noChangeAspect="1"/>
          </p:cNvSpPr>
          <p:nvPr/>
        </p:nvSpPr>
        <p:spPr>
          <a:xfrm>
            <a:off x="5009319" y="2514600"/>
            <a:ext cx="1828800" cy="1809135"/>
          </a:xfrm>
          <a:prstGeom prst="pie">
            <a:avLst/>
          </a:prstGeom>
          <a:solidFill>
            <a:srgbClr val="F9F9F9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5009320" y="2514600"/>
            <a:ext cx="1828800" cy="182880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510831" y="1266910"/>
            <a:ext cx="1074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Karla" charset="0"/>
                <a:ea typeface="Karla" charset="0"/>
                <a:cs typeface="Karla" charset="0"/>
              </a:rPr>
              <a:t>input</a:t>
            </a:r>
            <a:endParaRPr lang="en-US" sz="28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47894" y="1051466"/>
            <a:ext cx="13516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latin typeface="Karla" charset="0"/>
                <a:ea typeface="Karla" charset="0"/>
                <a:cs typeface="Karla" charset="0"/>
              </a:rPr>
              <a:t>neuron</a:t>
            </a:r>
          </a:p>
          <a:p>
            <a:pPr algn="ctr"/>
            <a:r>
              <a:rPr lang="en-US" sz="2800" dirty="0" smtClean="0">
                <a:latin typeface="Karla" charset="0"/>
                <a:ea typeface="Karla" charset="0"/>
                <a:cs typeface="Karla" charset="0"/>
              </a:rPr>
              <a:t>node</a:t>
            </a:r>
            <a:endParaRPr lang="en-US" sz="28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891648" y="1266909"/>
            <a:ext cx="12987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Karla" charset="0"/>
                <a:ea typeface="Karla" charset="0"/>
                <a:cs typeface="Karla" charset="0"/>
              </a:rPr>
              <a:t>output</a:t>
            </a:r>
            <a:endParaRPr lang="en-US" sz="28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67803" y="2235085"/>
            <a:ext cx="3249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Affine transformation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30466" y="4886328"/>
            <a:ext cx="100121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will talk later about the choice of activation function. So far we have only talked about sigmoid as an activation function but there are other choices.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76459" y="2634491"/>
            <a:ext cx="161614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Activation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645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11679 -0.1754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87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520000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13" grpId="1"/>
      <p:bldP spid="11" grpId="0" animBg="1"/>
      <p:bldP spid="14" grpId="0" animBg="1"/>
      <p:bldP spid="14" grpId="1" animBg="1"/>
      <p:bldP spid="18" grpId="0"/>
      <p:bldP spid="19" grpId="1"/>
      <p:bldP spid="20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Generalization with Depth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479" y="983807"/>
            <a:ext cx="9144000" cy="497615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66522" y="5495365"/>
            <a:ext cx="1933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F7F7F"/>
                </a:solidFill>
              </a:rPr>
              <a:t>(</a:t>
            </a:r>
            <a:r>
              <a:rPr lang="en-US" dirty="0" err="1">
                <a:solidFill>
                  <a:srgbClr val="7F7F7F"/>
                </a:solidFill>
              </a:rPr>
              <a:t>Goodfellow</a:t>
            </a:r>
            <a:r>
              <a:rPr lang="en-US" dirty="0">
                <a:solidFill>
                  <a:srgbClr val="7F7F7F"/>
                </a:solidFill>
              </a:rPr>
              <a:t> 2017)</a:t>
            </a:r>
          </a:p>
        </p:txBody>
      </p:sp>
    </p:spTree>
    <p:extLst>
      <p:ext uri="{BB962C8B-B14F-4D97-AF65-F5344CB8AC3E}">
        <p14:creationId xmlns:p14="http://schemas.microsoft.com/office/powerpoint/2010/main" val="78978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Large, Shallow Nets </a:t>
            </a:r>
            <a:r>
              <a:rPr lang="en-US" dirty="0" err="1" smtClean="0"/>
              <a:t>Overfit</a:t>
            </a:r>
            <a:r>
              <a:rPr lang="en-US" dirty="0" smtClean="0"/>
              <a:t> More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269221"/>
            <a:ext cx="9144000" cy="43195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85791" y="5219447"/>
            <a:ext cx="1933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F7F7F"/>
                </a:solidFill>
              </a:rPr>
              <a:t>(</a:t>
            </a:r>
            <a:r>
              <a:rPr lang="en-US" dirty="0" err="1">
                <a:solidFill>
                  <a:srgbClr val="7F7F7F"/>
                </a:solidFill>
              </a:rPr>
              <a:t>Goodfellow</a:t>
            </a:r>
            <a:r>
              <a:rPr lang="en-US" dirty="0">
                <a:solidFill>
                  <a:srgbClr val="7F7F7F"/>
                </a:solidFill>
              </a:rPr>
              <a:t> 2017)</a:t>
            </a:r>
          </a:p>
        </p:txBody>
      </p:sp>
    </p:spTree>
    <p:extLst>
      <p:ext uri="{BB962C8B-B14F-4D97-AF65-F5344CB8AC3E}">
        <p14:creationId xmlns:p14="http://schemas.microsoft.com/office/powerpoint/2010/main" val="242256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129589"/>
            <a:ext cx="2576623" cy="1179095"/>
            <a:chOff x="3312867" y="1299411"/>
            <a:chExt cx="3996394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2213810"/>
              <a:ext cx="2167594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1743771" y="4110789"/>
            <a:ext cx="2555358" cy="1179095"/>
            <a:chOff x="3312867" y="1299411"/>
            <a:chExt cx="3963412" cy="1828800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Arrow Connector 11"/>
            <p:cNvCxnSpPr>
              <a:stCxn id="11" idx="6"/>
              <a:endCxn id="17" idx="2"/>
            </p:cNvCxnSpPr>
            <p:nvPr/>
          </p:nvCxnSpPr>
          <p:spPr>
            <a:xfrm flipV="1">
              <a:off x="5141667" y="2213810"/>
              <a:ext cx="2134612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4299129" y="2129588"/>
            <a:ext cx="2576623" cy="1458341"/>
            <a:chOff x="3312867" y="1299411"/>
            <a:chExt cx="3996394" cy="2261916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/>
            <p:cNvCxnSpPr>
              <a:stCxn id="14" idx="6"/>
              <a:endCxn id="26" idx="2"/>
            </p:cNvCxnSpPr>
            <p:nvPr/>
          </p:nvCxnSpPr>
          <p:spPr>
            <a:xfrm>
              <a:off x="5141667" y="2213812"/>
              <a:ext cx="2167594" cy="1347515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4299129" y="3587929"/>
            <a:ext cx="2576623" cy="1701954"/>
            <a:chOff x="3312867" y="488446"/>
            <a:chExt cx="3996394" cy="2639765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/>
            <p:cNvCxnSpPr>
              <a:stCxn id="17" idx="6"/>
              <a:endCxn id="26" idx="2"/>
            </p:cNvCxnSpPr>
            <p:nvPr/>
          </p:nvCxnSpPr>
          <p:spPr>
            <a:xfrm flipV="1">
              <a:off x="5141667" y="488446"/>
              <a:ext cx="2167594" cy="1725366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7" idx="2"/>
          </p:cNvCxnSpPr>
          <p:nvPr/>
        </p:nvCxnSpPr>
        <p:spPr>
          <a:xfrm>
            <a:off x="2901601" y="2719137"/>
            <a:ext cx="1397528" cy="198119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1" idx="6"/>
            <a:endCxn id="14" idx="2"/>
          </p:cNvCxnSpPr>
          <p:nvPr/>
        </p:nvCxnSpPr>
        <p:spPr>
          <a:xfrm flipV="1">
            <a:off x="2922866" y="2719136"/>
            <a:ext cx="1376263" cy="198120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>
            <a:spLocks noChangeAspect="1"/>
          </p:cNvSpPr>
          <p:nvPr/>
        </p:nvSpPr>
        <p:spPr>
          <a:xfrm>
            <a:off x="6875752" y="2998381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7122253" y="3409635"/>
                <a:ext cx="686092" cy="2847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53" y="3409635"/>
                <a:ext cx="686092" cy="284758"/>
              </a:xfrm>
              <a:prstGeom prst="rect">
                <a:avLst/>
              </a:prstGeom>
              <a:blipFill rotWithShape="0">
                <a:blip r:embed="rId4"/>
                <a:stretch>
                  <a:fillRect t="-23404" r="-8850" b="-63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blipFill rotWithShape="0">
                <a:blip r:embed="rId5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blipFill rotWithShape="0">
                <a:blip r:embed="rId6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/>
          <p:cNvSpPr txBox="1"/>
          <p:nvPr/>
        </p:nvSpPr>
        <p:spPr>
          <a:xfrm>
            <a:off x="1522530" y="1327484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Input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925600" y="1369426"/>
            <a:ext cx="192615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633248" y="1369426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</a:t>
            </a:r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utput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/>
              <p:cNvSpPr txBox="1"/>
              <p:nvPr/>
            </p:nvSpPr>
            <p:spPr>
              <a:xfrm>
                <a:off x="5478224" y="2085741"/>
                <a:ext cx="3711554" cy="557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bSup>
                      <m:r>
                        <a:rPr lang="en-US" b="0" i="1" smtClean="0">
                          <a:latin typeface="Cambria Math" charset="0"/>
                        </a:rPr>
                        <m:t>𝑋</m:t>
                      </m:r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10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𝑓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8224" y="2085741"/>
                <a:ext cx="3711554" cy="557332"/>
              </a:xfrm>
              <a:prstGeom prst="rect">
                <a:avLst/>
              </a:prstGeom>
              <a:blipFill rotWithShape="0">
                <a:blip r:embed="rId7"/>
                <a:stretch>
                  <a:fillRect b="-16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5478224" y="4978955"/>
                <a:ext cx="3711554" cy="8348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bSup>
                      <m:r>
                        <a:rPr lang="en-US" b="0" i="1" smtClean="0">
                          <a:latin typeface="Cambria Math" charset="0"/>
                        </a:rPr>
                        <m:t>𝑋</m:t>
                      </m:r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22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20</m:t>
                          </m:r>
                        </m:sub>
                      </m:sSub>
                    </m:oMath>
                  </m:oMathPara>
                </a14:m>
                <a:endParaRPr lang="en-US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  </m:t>
                          </m:r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r>
                        <a:rPr lang="en-US" i="1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8224" y="4978955"/>
                <a:ext cx="3711554" cy="834844"/>
              </a:xfrm>
              <a:prstGeom prst="rect">
                <a:avLst/>
              </a:prstGeom>
              <a:blipFill rotWithShape="0">
                <a:blip r:embed="rId8"/>
                <a:stretch>
                  <a:fillRect l="-3284" t="-14599" b="-25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/>
              <p:cNvSpPr txBox="1"/>
              <p:nvPr/>
            </p:nvSpPr>
            <p:spPr>
              <a:xfrm>
                <a:off x="8257163" y="3386157"/>
                <a:ext cx="1500780" cy="2844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𝑔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7163" y="3386157"/>
                <a:ext cx="1500780" cy="284437"/>
              </a:xfrm>
              <a:prstGeom prst="rect">
                <a:avLst/>
              </a:prstGeom>
              <a:blipFill rotWithShape="0">
                <a:blip r:embed="rId9"/>
                <a:stretch>
                  <a:fillRect t="-23404" r="-2033" b="-34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/>
          <p:cNvSpPr txBox="1"/>
          <p:nvPr/>
        </p:nvSpPr>
        <p:spPr>
          <a:xfrm>
            <a:off x="8160205" y="4095303"/>
            <a:ext cx="169469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Output function</a:t>
            </a:r>
            <a:endParaRPr lang="en-US" dirty="0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8843543" y="3744479"/>
            <a:ext cx="0" cy="35082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/>
              <p:cNvSpPr txBox="1"/>
              <p:nvPr/>
            </p:nvSpPr>
            <p:spPr>
              <a:xfrm>
                <a:off x="10215154" y="3375907"/>
                <a:ext cx="1500780" cy="2844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𝐽</m:t>
                      </m:r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ℒ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i="1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b="0" i="0" smtClean="0">
                          <a:latin typeface="Cambria Math" charset="0"/>
                        </a:rPr>
                        <m:t>,</m:t>
                      </m:r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  <m:r>
                        <a:rPr lang="en-US" b="0" i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5" name="TextBox 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15154" y="3375907"/>
                <a:ext cx="1500780" cy="284437"/>
              </a:xfrm>
              <a:prstGeom prst="rect">
                <a:avLst/>
              </a:prstGeom>
              <a:blipFill rotWithShape="0">
                <a:blip r:embed="rId10"/>
                <a:stretch>
                  <a:fillRect t="-26087" b="-36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/>
          <p:cNvCxnSpPr/>
          <p:nvPr/>
        </p:nvCxnSpPr>
        <p:spPr>
          <a:xfrm flipV="1">
            <a:off x="9797132" y="3528375"/>
            <a:ext cx="457211" cy="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9993485" y="4090880"/>
            <a:ext cx="142218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Loss function</a:t>
            </a:r>
            <a:endParaRPr lang="en-US" dirty="0"/>
          </a:p>
        </p:txBody>
      </p:sp>
      <p:cxnSp>
        <p:nvCxnSpPr>
          <p:cNvPr id="63" name="Straight Arrow Connector 62"/>
          <p:cNvCxnSpPr/>
          <p:nvPr/>
        </p:nvCxnSpPr>
        <p:spPr>
          <a:xfrm flipH="1" flipV="1">
            <a:off x="10704577" y="3740055"/>
            <a:ext cx="0" cy="35082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1755677" y="5812742"/>
            <a:ext cx="100121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will talk later about the choice of the output layer and the loss function. So far we consider sigmoid as the output and log-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bernouli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.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84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/>
      <p:bldP spid="50" grpId="0"/>
      <p:bldP spid="51" grpId="0" animBg="1"/>
      <p:bldP spid="55" grpId="0"/>
      <p:bldP spid="62" grpId="0" animBg="1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129589"/>
            <a:ext cx="2576623" cy="1179095"/>
            <a:chOff x="3312867" y="1299411"/>
            <a:chExt cx="3996394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2213810"/>
              <a:ext cx="2167594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4299129" y="4110788"/>
            <a:ext cx="2555358" cy="1179095"/>
            <a:chOff x="3312867" y="1299411"/>
            <a:chExt cx="3963412" cy="1828800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Arrow Connector 11"/>
            <p:cNvCxnSpPr>
              <a:stCxn id="11" idx="6"/>
              <a:endCxn id="17" idx="2"/>
            </p:cNvCxnSpPr>
            <p:nvPr/>
          </p:nvCxnSpPr>
          <p:spPr>
            <a:xfrm flipV="1">
              <a:off x="5141667" y="2213810"/>
              <a:ext cx="2134612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4299129" y="2129588"/>
            <a:ext cx="2576623" cy="1179095"/>
            <a:chOff x="3312867" y="1299411"/>
            <a:chExt cx="3996394" cy="1828800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/>
            <p:cNvCxnSpPr>
              <a:stCxn id="14" idx="6"/>
              <a:endCxn id="67" idx="2"/>
            </p:cNvCxnSpPr>
            <p:nvPr/>
          </p:nvCxnSpPr>
          <p:spPr>
            <a:xfrm flipV="1">
              <a:off x="5141667" y="2208495"/>
              <a:ext cx="2167594" cy="531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7" idx="2"/>
          </p:cNvCxnSpPr>
          <p:nvPr/>
        </p:nvCxnSpPr>
        <p:spPr>
          <a:xfrm>
            <a:off x="2901601" y="2719137"/>
            <a:ext cx="1397528" cy="198119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493308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493308"/>
                <a:ext cx="686092" cy="280333"/>
              </a:xfrm>
              <a:prstGeom prst="rect">
                <a:avLst/>
              </a:prstGeom>
              <a:blipFill rotWithShape="0">
                <a:blip r:embed="rId4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blipFill rotWithShape="0">
                <a:blip r:embed="rId5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blipFill rotWithShape="0">
                <a:blip r:embed="rId6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/>
          <p:cNvSpPr txBox="1"/>
          <p:nvPr/>
        </p:nvSpPr>
        <p:spPr>
          <a:xfrm>
            <a:off x="1522530" y="1327484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Input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925600" y="1369426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smtClean="0">
                <a:latin typeface="Karla" charset="0"/>
                <a:ea typeface="Karla" charset="0"/>
                <a:cs typeface="Karla" charset="0"/>
              </a:rPr>
              <a:t>hidden layer 1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44815" y="1366851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</a:t>
            </a:r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utput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110788"/>
            <a:ext cx="2555360" cy="1179095"/>
            <a:chOff x="3439720" y="1249823"/>
            <a:chExt cx="3963415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5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6854487" y="3633477"/>
            <a:ext cx="2576623" cy="1701954"/>
            <a:chOff x="3312867" y="488446"/>
            <a:chExt cx="3996394" cy="2639765"/>
          </a:xfrm>
        </p:grpSpPr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V="1">
              <a:off x="5141667" y="488446"/>
              <a:ext cx="2167594" cy="1725366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2922864" y="2126160"/>
            <a:ext cx="5131983" cy="2574176"/>
            <a:chOff x="-2818142" y="1299411"/>
            <a:chExt cx="7959809" cy="3992599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219129"/>
              <a:ext cx="2134615" cy="3072881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9" name="Straight Arrow Connector 68"/>
          <p:cNvCxnSpPr>
            <a:stCxn id="14" idx="6"/>
            <a:endCxn id="61" idx="2"/>
          </p:cNvCxnSpPr>
          <p:nvPr/>
        </p:nvCxnSpPr>
        <p:spPr>
          <a:xfrm>
            <a:off x="5478224" y="2719136"/>
            <a:ext cx="1376263" cy="202674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11" idx="6"/>
            <a:endCxn id="67" idx="2"/>
          </p:cNvCxnSpPr>
          <p:nvPr/>
        </p:nvCxnSpPr>
        <p:spPr>
          <a:xfrm flipV="1">
            <a:off x="5478224" y="2715708"/>
            <a:ext cx="1397528" cy="198462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7" idx="6"/>
          </p:cNvCxnSpPr>
          <p:nvPr/>
        </p:nvCxnSpPr>
        <p:spPr>
          <a:xfrm>
            <a:off x="8054847" y="2715708"/>
            <a:ext cx="1376263" cy="96000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25493" y="2574166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5493" y="2574166"/>
                <a:ext cx="695861" cy="276999"/>
              </a:xfrm>
              <a:prstGeom prst="rect">
                <a:avLst/>
              </a:prstGeom>
              <a:blipFill rotWithShape="0">
                <a:blip r:embed="rId7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/>
              <p:cNvSpPr txBox="1"/>
              <p:nvPr/>
            </p:nvSpPr>
            <p:spPr>
              <a:xfrm>
                <a:off x="7125493" y="4553809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3" name="TextBox 7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5493" y="4553809"/>
                <a:ext cx="695861" cy="276999"/>
              </a:xfrm>
              <a:prstGeom prst="rect">
                <a:avLst/>
              </a:prstGeom>
              <a:blipFill rotWithShape="0">
                <a:blip r:embed="rId8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Oval 73"/>
          <p:cNvSpPr>
            <a:spLocks noChangeAspect="1"/>
          </p:cNvSpPr>
          <p:nvPr/>
        </p:nvSpPr>
        <p:spPr>
          <a:xfrm>
            <a:off x="9452375" y="3043928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1366851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2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24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129589"/>
            <a:ext cx="2576623" cy="1179095"/>
            <a:chOff x="3312867" y="1299411"/>
            <a:chExt cx="3996394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2213810"/>
              <a:ext cx="2167594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/>
          <p:cNvSpPr>
            <a:spLocks noChangeAspect="1"/>
          </p:cNvSpPr>
          <p:nvPr/>
        </p:nvSpPr>
        <p:spPr>
          <a:xfrm>
            <a:off x="4299129" y="4110788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4299129" y="2129588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4" idx="6"/>
          </p:cNvCxnSpPr>
          <p:nvPr/>
        </p:nvCxnSpPr>
        <p:spPr>
          <a:xfrm>
            <a:off x="2901601" y="2719137"/>
            <a:ext cx="1397528" cy="198119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493308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493308"/>
                <a:ext cx="686092" cy="280333"/>
              </a:xfrm>
              <a:prstGeom prst="rect">
                <a:avLst/>
              </a:prstGeom>
              <a:blipFill rotWithShape="0">
                <a:blip r:embed="rId4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blipFill rotWithShape="0">
                <a:blip r:embed="rId5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blipFill rotWithShape="0">
                <a:blip r:embed="rId6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/>
          <p:cNvSpPr txBox="1"/>
          <p:nvPr/>
        </p:nvSpPr>
        <p:spPr>
          <a:xfrm>
            <a:off x="1522530" y="1327484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Input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925600" y="1369426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1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44815" y="1366851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</a:t>
            </a:r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utput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110788"/>
            <a:ext cx="2555360" cy="1179095"/>
            <a:chOff x="3439720" y="1249823"/>
            <a:chExt cx="3963415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5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6854487" y="3633477"/>
            <a:ext cx="2576623" cy="1701954"/>
            <a:chOff x="3312867" y="488446"/>
            <a:chExt cx="3996394" cy="2639765"/>
          </a:xfrm>
        </p:grpSpPr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V="1">
              <a:off x="5141667" y="488446"/>
              <a:ext cx="2167594" cy="1725366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2922864" y="2126160"/>
            <a:ext cx="5131983" cy="2574176"/>
            <a:chOff x="-2818142" y="1299411"/>
            <a:chExt cx="7959809" cy="3992599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219129"/>
              <a:ext cx="2134615" cy="3072881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Straight Arrow Connector 70"/>
          <p:cNvCxnSpPr>
            <a:stCxn id="67" idx="6"/>
          </p:cNvCxnSpPr>
          <p:nvPr/>
        </p:nvCxnSpPr>
        <p:spPr>
          <a:xfrm>
            <a:off x="8054847" y="2715708"/>
            <a:ext cx="1376263" cy="96000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25493" y="2574166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5493" y="2574166"/>
                <a:ext cx="695861" cy="276999"/>
              </a:xfrm>
              <a:prstGeom prst="rect">
                <a:avLst/>
              </a:prstGeom>
              <a:blipFill rotWithShape="0">
                <a:blip r:embed="rId7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/>
              <p:cNvSpPr txBox="1"/>
              <p:nvPr/>
            </p:nvSpPr>
            <p:spPr>
              <a:xfrm>
                <a:off x="7125493" y="4553809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3" name="TextBox 7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5493" y="4553809"/>
                <a:ext cx="695861" cy="276999"/>
              </a:xfrm>
              <a:prstGeom prst="rect">
                <a:avLst/>
              </a:prstGeom>
              <a:blipFill rotWithShape="0">
                <a:blip r:embed="rId8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Oval 73"/>
          <p:cNvSpPr>
            <a:spLocks noChangeAspect="1"/>
          </p:cNvSpPr>
          <p:nvPr/>
        </p:nvSpPr>
        <p:spPr>
          <a:xfrm>
            <a:off x="9452375" y="3043928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1366851"/>
            <a:ext cx="217040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</a:t>
            </a:r>
            <a:r>
              <a:rPr lang="en-US" sz="24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  <a:endParaRPr lang="en-US" sz="24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046366" y="2449260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 smtClean="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035270" y="4458644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 smtClean="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755677" y="5812742"/>
            <a:ext cx="10012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will talk later about the choice of the number of layers.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11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2922864" y="2204535"/>
            <a:ext cx="5131983" cy="2966064"/>
            <a:chOff x="-2818142" y="1299411"/>
            <a:chExt cx="7959809" cy="4600426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358150"/>
              <a:ext cx="2098471" cy="354168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599852"/>
            <a:ext cx="2553320" cy="1179095"/>
            <a:chOff x="3312867" y="1299411"/>
            <a:chExt cx="3960251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1745005"/>
              <a:ext cx="2131451" cy="46880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1" idx="2"/>
          </p:cNvCxnSpPr>
          <p:nvPr/>
        </p:nvCxnSpPr>
        <p:spPr>
          <a:xfrm>
            <a:off x="2901601" y="3189400"/>
            <a:ext cx="1397526" cy="243224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blipFill rotWithShape="0">
                <a:blip r:embed="rId4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blipFill rotWithShape="0"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/>
          <p:cNvGrpSpPr/>
          <p:nvPr/>
        </p:nvGrpSpPr>
        <p:grpSpPr>
          <a:xfrm>
            <a:off x="4275826" y="2297595"/>
            <a:ext cx="1179095" cy="1179095"/>
            <a:chOff x="4299129" y="2129588"/>
            <a:chExt cx="1179095" cy="1179095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4299129" y="21295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/>
                <p:cNvSpPr txBox="1"/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2" name="TextBox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/>
          <p:cNvGrpSpPr/>
          <p:nvPr/>
        </p:nvGrpSpPr>
        <p:grpSpPr>
          <a:xfrm>
            <a:off x="4299127" y="5032098"/>
            <a:ext cx="1179095" cy="1179095"/>
            <a:chOff x="4299129" y="4110788"/>
            <a:chExt cx="1179095" cy="1179095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13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52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4" name="TextBox 43"/>
          <p:cNvSpPr txBox="1"/>
          <p:nvPr/>
        </p:nvSpPr>
        <p:spPr>
          <a:xfrm>
            <a:off x="1522530" y="922533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Input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925600" y="964475"/>
            <a:ext cx="21704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1, 3 nodes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44815" y="961900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</a:t>
            </a:r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utput layer 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581051"/>
            <a:ext cx="2555358" cy="1179095"/>
            <a:chOff x="3439720" y="1249823"/>
            <a:chExt cx="3963412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2" cy="67932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Straight Arrow Connector 70"/>
          <p:cNvCxnSpPr>
            <a:stCxn id="67" idx="6"/>
            <a:endCxn id="74" idx="2"/>
          </p:cNvCxnSpPr>
          <p:nvPr/>
        </p:nvCxnSpPr>
        <p:spPr>
          <a:xfrm>
            <a:off x="8054847" y="2794083"/>
            <a:ext cx="1365318" cy="134857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6854487" y="4142659"/>
            <a:ext cx="2565678" cy="2041860"/>
            <a:chOff x="6854487" y="3672396"/>
            <a:chExt cx="2565678" cy="2041860"/>
          </a:xfrm>
        </p:grpSpPr>
        <p:grpSp>
          <p:nvGrpSpPr>
            <p:cNvPr id="60" name="Group 59"/>
            <p:cNvGrpSpPr/>
            <p:nvPr/>
          </p:nvGrpSpPr>
          <p:grpSpPr>
            <a:xfrm>
              <a:off x="6854487" y="3672396"/>
              <a:ext cx="2565678" cy="2041860"/>
              <a:chOff x="3312867" y="548811"/>
              <a:chExt cx="3979419" cy="3166965"/>
            </a:xfrm>
          </p:grpSpPr>
          <p:sp>
            <p:nvSpPr>
              <p:cNvPr id="61" name="Oval 60"/>
              <p:cNvSpPr>
                <a:spLocks noChangeAspect="1"/>
              </p:cNvSpPr>
              <p:nvPr/>
            </p:nvSpPr>
            <p:spPr>
              <a:xfrm>
                <a:off x="3312867" y="1886976"/>
                <a:ext cx="1828800" cy="1828800"/>
              </a:xfrm>
              <a:prstGeom prst="ellipse">
                <a:avLst/>
              </a:prstGeom>
              <a:noFill/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1" idx="6"/>
                <a:endCxn id="74" idx="2"/>
              </p:cNvCxnSpPr>
              <p:nvPr/>
            </p:nvCxnSpPr>
            <p:spPr>
              <a:xfrm flipV="1">
                <a:off x="5141667" y="548811"/>
                <a:ext cx="2150619" cy="225256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TextBox 72"/>
                <p:cNvSpPr txBox="1"/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3" name="TextBox 7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4" name="Oval 73"/>
          <p:cNvSpPr>
            <a:spLocks noChangeAspect="1"/>
          </p:cNvSpPr>
          <p:nvPr/>
        </p:nvSpPr>
        <p:spPr>
          <a:xfrm>
            <a:off x="9420165" y="3553111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961900"/>
            <a:ext cx="21704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latin typeface="Karla" charset="0"/>
                <a:ea typeface="Karla" charset="0"/>
                <a:cs typeface="Karla" charset="0"/>
              </a:rPr>
              <a:t>hidden layer </a:t>
            </a:r>
            <a:r>
              <a:rPr lang="en-US" sz="24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  <a:p>
            <a:pPr algn="ctr"/>
            <a:r>
              <a:rPr lang="en-US" sz="2400" i="1" dirty="0">
                <a:latin typeface="Karla" charset="0"/>
                <a:ea typeface="Karla" charset="0"/>
                <a:cs typeface="Karla" charset="0"/>
              </a:rPr>
              <a:t>3</a:t>
            </a:r>
            <a:r>
              <a:rPr lang="en-US" sz="2400" i="1" dirty="0" smtClean="0">
                <a:latin typeface="Karla" charset="0"/>
                <a:ea typeface="Karla" charset="0"/>
                <a:cs typeface="Karla" charset="0"/>
              </a:rPr>
              <a:t> nodes</a:t>
            </a:r>
            <a:endParaRPr lang="en-US" sz="2400" i="1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995029" y="3963571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 smtClean="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4220313" y="3618593"/>
            <a:ext cx="1179095" cy="1179095"/>
            <a:chOff x="4299129" y="4110788"/>
            <a:chExt cx="1179095" cy="1179095"/>
          </a:xfrm>
        </p:grpSpPr>
        <p:sp>
          <p:nvSpPr>
            <p:cNvPr id="47" name="Oval 46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TextBox 47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8" name="TextBox 4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b="-152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49" name="Straight Arrow Connector 48"/>
          <p:cNvCxnSpPr>
            <a:stCxn id="4" idx="6"/>
            <a:endCxn id="47" idx="2"/>
          </p:cNvCxnSpPr>
          <p:nvPr/>
        </p:nvCxnSpPr>
        <p:spPr>
          <a:xfrm>
            <a:off x="2901601" y="3189400"/>
            <a:ext cx="1318712" cy="101874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1" idx="3"/>
            <a:endCxn id="47" idx="2"/>
          </p:cNvCxnSpPr>
          <p:nvPr/>
        </p:nvCxnSpPr>
        <p:spPr>
          <a:xfrm flipV="1">
            <a:off x="2889695" y="4208141"/>
            <a:ext cx="1330618" cy="962457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6820239" y="3592017"/>
            <a:ext cx="1179095" cy="1179095"/>
            <a:chOff x="4299129" y="4110788"/>
            <a:chExt cx="1179095" cy="1179095"/>
          </a:xfrm>
        </p:grpSpPr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TextBox 61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2" name="TextBox 6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63" name="Straight Arrow Connector 62"/>
          <p:cNvCxnSpPr>
            <a:stCxn id="56" idx="6"/>
            <a:endCxn id="74" idx="2"/>
          </p:cNvCxnSpPr>
          <p:nvPr/>
        </p:nvCxnSpPr>
        <p:spPr>
          <a:xfrm flipV="1">
            <a:off x="7999334" y="4142659"/>
            <a:ext cx="1420831" cy="3890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08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109a_template" id="{0AFD6BA7-B61A-7D41-8908-7B4B78340F6A}" vid="{597147FF-0FC3-AD43-965A-DDFE9BDB59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CS109a_template</Template>
  <TotalTime>13713</TotalTime>
  <Words>1383</Words>
  <Application>Microsoft Macintosh PowerPoint</Application>
  <PresentationFormat>Widescreen</PresentationFormat>
  <Paragraphs>385</Paragraphs>
  <Slides>51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Calibri</vt:lpstr>
      <vt:lpstr>Cambria Math</vt:lpstr>
      <vt:lpstr>Karla</vt:lpstr>
      <vt:lpstr>Mangal</vt:lpstr>
      <vt:lpstr>Times New Roman</vt:lpstr>
      <vt:lpstr>Arial</vt:lpstr>
      <vt:lpstr>GEC_template</vt:lpstr>
      <vt:lpstr>Equation</vt:lpstr>
      <vt:lpstr>Lecture 18: Anatomy of NN</vt:lpstr>
      <vt:lpstr>Outline  </vt:lpstr>
      <vt:lpstr>Outline  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Why layers? Representation</vt:lpstr>
      <vt:lpstr>Learning Multiple Components</vt:lpstr>
      <vt:lpstr>Depth = Repeated Compositions</vt:lpstr>
      <vt:lpstr>Neural Networks</vt:lpstr>
      <vt:lpstr>Outline  </vt:lpstr>
      <vt:lpstr>Outline  </vt:lpstr>
      <vt:lpstr>Activation function</vt:lpstr>
      <vt:lpstr>Activation function</vt:lpstr>
      <vt:lpstr>Beyond Linear Models</vt:lpstr>
      <vt:lpstr>Traditional ML</vt:lpstr>
      <vt:lpstr>Deep Learning</vt:lpstr>
      <vt:lpstr>Activation function</vt:lpstr>
      <vt:lpstr>PowerPoint Presentation</vt:lpstr>
      <vt:lpstr>Relu and Softplus</vt:lpstr>
      <vt:lpstr>Generalized ReLU</vt:lpstr>
      <vt:lpstr>Maxout </vt:lpstr>
      <vt:lpstr>Outline  </vt:lpstr>
      <vt:lpstr>Loss Function</vt:lpstr>
      <vt:lpstr>Loss Function</vt:lpstr>
      <vt:lpstr>Cost Function</vt:lpstr>
      <vt:lpstr>Design Choices</vt:lpstr>
      <vt:lpstr>Output Units</vt:lpstr>
      <vt:lpstr>Link function</vt:lpstr>
      <vt:lpstr>Output Units</vt:lpstr>
      <vt:lpstr>Output Units</vt:lpstr>
      <vt:lpstr>Link function multi-class problem</vt:lpstr>
      <vt:lpstr>Output Units</vt:lpstr>
      <vt:lpstr>Output Units</vt:lpstr>
      <vt:lpstr>Output Units</vt:lpstr>
      <vt:lpstr>Design Choices</vt:lpstr>
      <vt:lpstr>NN in action </vt:lpstr>
      <vt:lpstr>NN in action </vt:lpstr>
      <vt:lpstr>NN in action </vt:lpstr>
      <vt:lpstr>NN in action </vt:lpstr>
      <vt:lpstr>NN in action </vt:lpstr>
      <vt:lpstr>NN in action</vt:lpstr>
      <vt:lpstr>NN in action </vt:lpstr>
      <vt:lpstr>Universal Approximation Theorem</vt:lpstr>
      <vt:lpstr>Better Generalization with Depth</vt:lpstr>
      <vt:lpstr>Large, Shallow Nets Overfit More</vt:lpstr>
    </vt:vector>
  </TitlesOfParts>
  <Company>Harvard</Company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Feedforward Networks</dc:title>
  <dc:creator>Harikrishna Narasimhan</dc:creator>
  <cp:lastModifiedBy>Microsoft Office User</cp:lastModifiedBy>
  <cp:revision>311</cp:revision>
  <cp:lastPrinted>2018-03-05T02:43:56Z</cp:lastPrinted>
  <dcterms:created xsi:type="dcterms:W3CDTF">2017-11-02T16:57:55Z</dcterms:created>
  <dcterms:modified xsi:type="dcterms:W3CDTF">2018-11-12T17:08:51Z</dcterms:modified>
</cp:coreProperties>
</file>

<file path=docProps/thumbnail.jpeg>
</file>